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3" r:id="rId19"/>
    <p:sldId id="272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9AFB-9932-4105-9E41-31F9D33493F7}" type="datetimeFigureOut">
              <a:rPr lang="es-ES" smtClean="0"/>
              <a:pPr/>
              <a:t>10/01/2015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C70-9FA2-41EC-9100-76D1FB617EE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9AFB-9932-4105-9E41-31F9D33493F7}" type="datetimeFigureOut">
              <a:rPr lang="es-ES" smtClean="0"/>
              <a:pPr/>
              <a:t>10/01/2015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C70-9FA2-41EC-9100-76D1FB617EE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9AFB-9932-4105-9E41-31F9D33493F7}" type="datetimeFigureOut">
              <a:rPr lang="es-ES" smtClean="0"/>
              <a:pPr/>
              <a:t>10/01/2015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C70-9FA2-41EC-9100-76D1FB617EE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9AFB-9932-4105-9E41-31F9D33493F7}" type="datetimeFigureOut">
              <a:rPr lang="es-ES" smtClean="0"/>
              <a:pPr/>
              <a:t>10/01/2015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C70-9FA2-41EC-9100-76D1FB617EE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9AFB-9932-4105-9E41-31F9D33493F7}" type="datetimeFigureOut">
              <a:rPr lang="es-ES" smtClean="0"/>
              <a:pPr/>
              <a:t>10/01/2015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8305C70-9FA2-41EC-9100-76D1FB617EE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9AFB-9932-4105-9E41-31F9D33493F7}" type="datetimeFigureOut">
              <a:rPr lang="es-ES" smtClean="0"/>
              <a:pPr/>
              <a:t>10/01/2015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C70-9FA2-41EC-9100-76D1FB617EE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9AFB-9932-4105-9E41-31F9D33493F7}" type="datetimeFigureOut">
              <a:rPr lang="es-ES" smtClean="0"/>
              <a:pPr/>
              <a:t>10/01/2015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C70-9FA2-41EC-9100-76D1FB617EE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9AFB-9932-4105-9E41-31F9D33493F7}" type="datetimeFigureOut">
              <a:rPr lang="es-ES" smtClean="0"/>
              <a:pPr/>
              <a:t>10/01/2015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C70-9FA2-41EC-9100-76D1FB617EE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9AFB-9932-4105-9E41-31F9D33493F7}" type="datetimeFigureOut">
              <a:rPr lang="es-ES" smtClean="0"/>
              <a:pPr/>
              <a:t>10/01/2015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C70-9FA2-41EC-9100-76D1FB617EE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9AFB-9932-4105-9E41-31F9D33493F7}" type="datetimeFigureOut">
              <a:rPr lang="es-ES" smtClean="0"/>
              <a:pPr/>
              <a:t>10/01/2015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C70-9FA2-41EC-9100-76D1FB617EE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9AFB-9932-4105-9E41-31F9D33493F7}" type="datetimeFigureOut">
              <a:rPr lang="es-ES" smtClean="0"/>
              <a:pPr/>
              <a:t>10/01/2015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C70-9FA2-41EC-9100-76D1FB617EE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5ED9AFB-9932-4105-9E41-31F9D33493F7}" type="datetimeFigureOut">
              <a:rPr lang="es-ES" smtClean="0"/>
              <a:pPr/>
              <a:t>10/01/2015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305C70-9FA2-41EC-9100-76D1FB617EE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784976" cy="4536504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Records en el reino animal</a:t>
            </a:r>
            <a:endParaRPr lang="es-ES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932040" y="5733256"/>
            <a:ext cx="4032448" cy="936104"/>
          </a:xfrm>
        </p:spPr>
        <p:txBody>
          <a:bodyPr/>
          <a:lstStyle/>
          <a:p>
            <a:r>
              <a:rPr lang="es-ES" sz="2000" dirty="0" smtClean="0">
                <a:solidFill>
                  <a:schemeClr val="bg2">
                    <a:lumMod val="75000"/>
                  </a:schemeClr>
                </a:solidFill>
                <a:latin typeface="Baskerville Old Face" pitchFamily="18" charset="0"/>
              </a:rPr>
              <a:t>Rebeca Herráiz Marco </a:t>
            </a:r>
          </a:p>
          <a:p>
            <a:r>
              <a:rPr lang="es-ES" sz="2000" dirty="0" smtClean="0">
                <a:solidFill>
                  <a:schemeClr val="bg2">
                    <a:lumMod val="75000"/>
                  </a:schemeClr>
                </a:solidFill>
                <a:latin typeface="Baskerville Old Face" pitchFamily="18" charset="0"/>
              </a:rPr>
              <a:t>1 Bachillerato</a:t>
            </a:r>
            <a:endParaRPr lang="es-ES" sz="2000" dirty="0">
              <a:solidFill>
                <a:schemeClr val="bg2">
                  <a:lumMod val="75000"/>
                </a:schemeClr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0" y="332656"/>
            <a:ext cx="4464496" cy="1642864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               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El depredador más rápido</a:t>
            </a: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lvl="0" algn="just">
              <a:buNone/>
            </a:pPr>
            <a:r>
              <a:rPr lang="es-ES" sz="1600" dirty="0" smtClean="0">
                <a:latin typeface="Baskerville Old Face" pitchFamily="18" charset="0"/>
              </a:rPr>
              <a:t>        </a:t>
            </a:r>
            <a:r>
              <a:rPr lang="es-ES" sz="1600" dirty="0" smtClean="0">
                <a:latin typeface="Baskerville Old Face" pitchFamily="18" charset="0"/>
              </a:rPr>
              <a:t>No </a:t>
            </a:r>
            <a:r>
              <a:rPr lang="es-ES" sz="1600" dirty="0" smtClean="0">
                <a:latin typeface="Baskerville Old Face" pitchFamily="18" charset="0"/>
              </a:rPr>
              <a:t>es el halcón ni el guepardo, sino una langosta  mantis  de Australia, Erugosquilla grahami que empala a sus víctimas en 5 milisegundos.</a:t>
            </a:r>
          </a:p>
          <a:p>
            <a:pPr algn="just">
              <a:buNone/>
            </a:pPr>
            <a:endParaRPr lang="es-ES" sz="1600" dirty="0">
              <a:latin typeface="Baskerville Old Face" pitchFamily="18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211960" y="-387424"/>
            <a:ext cx="4824536" cy="410445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s-ES" dirty="0" smtClean="0"/>
              <a:t>  </a:t>
            </a:r>
          </a:p>
          <a:p>
            <a:pPr lvl="0" algn="just">
              <a:buNone/>
            </a:pPr>
            <a:r>
              <a:rPr lang="es-ES" sz="1600" b="1" dirty="0" smtClean="0">
                <a:latin typeface="Baskerville Old Face" pitchFamily="18" charset="0"/>
              </a:rPr>
              <a:t>           </a:t>
            </a:r>
            <a:r>
              <a:rPr lang="es-ES" sz="1600" b="1" dirty="0" smtClean="0">
                <a:latin typeface="Baskerville Old Face" pitchFamily="18" charset="0"/>
              </a:rPr>
              <a:t> 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El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ave que nada más rápido</a:t>
            </a: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lvl="0" algn="just">
              <a:buNone/>
            </a:pPr>
            <a:r>
              <a:rPr lang="es-ES" sz="1600" dirty="0" smtClean="0">
                <a:latin typeface="Baskerville Old Face" pitchFamily="18" charset="0"/>
              </a:rPr>
              <a:t>        </a:t>
            </a:r>
            <a:r>
              <a:rPr lang="es-ES" sz="1400" dirty="0" smtClean="0">
                <a:latin typeface="Baskerville Old Face" pitchFamily="18" charset="0"/>
              </a:rPr>
              <a:t>El pingüino de pico rojo de Papúa, Pygoscelis papúa. Alcanza la velocidad de 27 km/hora</a:t>
            </a:r>
            <a:r>
              <a:rPr lang="es-ES" sz="1400" dirty="0" smtClean="0">
                <a:latin typeface="Baskerville Old Face" pitchFamily="18" charset="0"/>
              </a:rPr>
              <a:t>.</a:t>
            </a:r>
            <a:endParaRPr lang="es-ES" sz="1400" dirty="0" smtClean="0">
              <a:latin typeface="Baskerville Old Face" pitchFamily="18" charset="0"/>
            </a:endParaRPr>
          </a:p>
          <a:p>
            <a:pPr lvl="0" algn="just">
              <a:buNone/>
            </a:pPr>
            <a:r>
              <a:rPr lang="es-ES" sz="1400" dirty="0" smtClean="0">
                <a:latin typeface="Baskerville Old Face" pitchFamily="18" charset="0"/>
              </a:rPr>
              <a:t>          </a:t>
            </a:r>
            <a:r>
              <a:rPr lang="es-ES" sz="1400" b="1" dirty="0" smtClean="0">
                <a:latin typeface="Baskerville Old Face" pitchFamily="18" charset="0"/>
              </a:rPr>
              <a:t>Lo consiguen </a:t>
            </a:r>
            <a:r>
              <a:rPr lang="es-ES" sz="1400" dirty="0" smtClean="0">
                <a:latin typeface="Baskerville Old Face" pitchFamily="18" charset="0"/>
              </a:rPr>
              <a:t>porque los </a:t>
            </a:r>
            <a:r>
              <a:rPr lang="es-ES" sz="1400" dirty="0" smtClean="0">
                <a:latin typeface="Baskerville Old Face" pitchFamily="18" charset="0"/>
              </a:rPr>
              <a:t>pingüinos son aves que </a:t>
            </a:r>
            <a:r>
              <a:rPr lang="es-ES" sz="1400" dirty="0" smtClean="0">
                <a:latin typeface="Baskerville Old Face" pitchFamily="18" charset="0"/>
              </a:rPr>
              <a:t>no vuelan</a:t>
            </a:r>
            <a:r>
              <a:rPr lang="es-ES" sz="1400" dirty="0" smtClean="0">
                <a:latin typeface="Baskerville Old Face" pitchFamily="18" charset="0"/>
              </a:rPr>
              <a:t> en el aire. Por el contrario, tienen aletas que les permiten "volar" a través del agua. Agitan sus aletas para desplazarse, al igual que otras aves pero no en el aire. </a:t>
            </a:r>
            <a:r>
              <a:rPr lang="es-ES" sz="1400" dirty="0" smtClean="0">
                <a:latin typeface="Baskerville Old Face" pitchFamily="18" charset="0"/>
              </a:rPr>
              <a:t>Los </a:t>
            </a:r>
            <a:r>
              <a:rPr lang="es-ES" sz="1400" dirty="0" smtClean="0">
                <a:latin typeface="Baskerville Old Face" pitchFamily="18" charset="0"/>
              </a:rPr>
              <a:t>pingüinos tienen un cuerpo diseñado para ayudarles a ir tan rápido como sea </a:t>
            </a:r>
            <a:r>
              <a:rPr lang="es-ES" sz="1400" dirty="0" smtClean="0">
                <a:latin typeface="Baskerville Old Face" pitchFamily="18" charset="0"/>
              </a:rPr>
              <a:t>posible. </a:t>
            </a:r>
            <a:r>
              <a:rPr lang="es-ES" sz="1400" dirty="0" smtClean="0">
                <a:latin typeface="Baskerville Old Face" pitchFamily="18" charset="0"/>
              </a:rPr>
              <a:t>F</a:t>
            </a:r>
            <a:r>
              <a:rPr lang="es-ES" sz="1400" dirty="0" smtClean="0">
                <a:latin typeface="Baskerville Old Face" pitchFamily="18" charset="0"/>
              </a:rPr>
              <a:t>orma </a:t>
            </a:r>
            <a:r>
              <a:rPr lang="es-ES" sz="1400" dirty="0" smtClean="0">
                <a:latin typeface="Baskerville Old Face" pitchFamily="18" charset="0"/>
              </a:rPr>
              <a:t> similar a un pez, o un barco. Ellos usan sus pies para </a:t>
            </a:r>
            <a:r>
              <a:rPr lang="es-ES" sz="1400" dirty="0" smtClean="0">
                <a:latin typeface="Baskerville Old Face" pitchFamily="18" charset="0"/>
              </a:rPr>
              <a:t>dirigirse. </a:t>
            </a:r>
            <a:r>
              <a:rPr lang="es-ES" sz="1400" dirty="0" smtClean="0">
                <a:latin typeface="Baskerville Old Face" pitchFamily="18" charset="0"/>
              </a:rPr>
              <a:t/>
            </a:r>
            <a:br>
              <a:rPr lang="es-ES" sz="1400" dirty="0" smtClean="0">
                <a:latin typeface="Baskerville Old Face" pitchFamily="18" charset="0"/>
              </a:rPr>
            </a:br>
            <a:r>
              <a:rPr lang="es-ES" sz="1400" dirty="0" smtClean="0">
                <a:latin typeface="Baskerville Old Face" pitchFamily="18" charset="0"/>
              </a:rPr>
              <a:t>C</a:t>
            </a:r>
            <a:r>
              <a:rPr lang="es-ES" sz="1400" dirty="0" smtClean="0">
                <a:latin typeface="Baskerville Old Face" pitchFamily="18" charset="0"/>
              </a:rPr>
              <a:t>on </a:t>
            </a:r>
            <a:r>
              <a:rPr lang="es-ES" sz="1400" dirty="0" smtClean="0">
                <a:latin typeface="Baskerville Old Face" pitchFamily="18" charset="0"/>
              </a:rPr>
              <a:t>el fin de mantenerse ágil, </a:t>
            </a:r>
            <a:r>
              <a:rPr lang="es-ES" sz="1400" dirty="0" smtClean="0">
                <a:latin typeface="Baskerville Old Face" pitchFamily="18" charset="0"/>
              </a:rPr>
              <a:t> los pingüinos </a:t>
            </a:r>
            <a:r>
              <a:rPr lang="es-ES" sz="1400" dirty="0" smtClean="0">
                <a:latin typeface="Baskerville Old Face" pitchFamily="18" charset="0"/>
              </a:rPr>
              <a:t>mantienen su cabeza y sus pies cerca de su cuerpo mientras nadan. </a:t>
            </a:r>
            <a:endParaRPr lang="es-ES" sz="1400" dirty="0">
              <a:latin typeface="Baskerville Old Face" pitchFamily="18" charset="0"/>
            </a:endParaRPr>
          </a:p>
        </p:txBody>
      </p:sp>
      <p:pic>
        <p:nvPicPr>
          <p:cNvPr id="7" name="6 Imagen" descr="Pinguino_pap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924944"/>
            <a:ext cx="2664296" cy="3933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mant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060848"/>
            <a:ext cx="4104456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107504" y="188640"/>
            <a:ext cx="4536504" cy="2736304"/>
          </a:xfrm>
        </p:spPr>
        <p:txBody>
          <a:bodyPr>
            <a:normAutofit lnSpcReduction="10000"/>
          </a:bodyPr>
          <a:lstStyle/>
          <a:p>
            <a:pPr lvl="0" algn="just">
              <a:buNone/>
            </a:pPr>
            <a:r>
              <a:rPr lang="es-ES" sz="2000" b="1" dirty="0" smtClean="0">
                <a:latin typeface="Baskerville Old Face" pitchFamily="18" charset="0"/>
              </a:rPr>
              <a:t>         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El record en salto de altura</a:t>
            </a: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lvl="0" algn="just">
              <a:buNone/>
            </a:pPr>
            <a:r>
              <a:rPr lang="es-ES" sz="2100" dirty="0" smtClean="0">
                <a:latin typeface="Baskerville Old Face" pitchFamily="18" charset="0"/>
              </a:rPr>
              <a:t>      </a:t>
            </a:r>
            <a:r>
              <a:rPr lang="es-ES" sz="1600" dirty="0" smtClean="0">
                <a:latin typeface="Baskerville Old Face" pitchFamily="18" charset="0"/>
              </a:rPr>
              <a:t>Lo tiene el puma, Felis concolor, que alcanza en salto los 4 metros de altura. Pero en relación a su peso, el récord lo tiene la pulga, capaz de saltar 30 cm. Grillos y saltamontes pueden saltar a 2 metros de altura.</a:t>
            </a:r>
          </a:p>
          <a:p>
            <a:pPr lvl="0" algn="just">
              <a:buNone/>
            </a:pPr>
            <a:r>
              <a:rPr lang="es-ES" sz="1600" dirty="0" smtClean="0">
                <a:latin typeface="Baskerville Old Face" pitchFamily="18" charset="0"/>
              </a:rPr>
              <a:t>       </a:t>
            </a:r>
            <a:r>
              <a:rPr lang="es-ES" sz="1600" dirty="0" smtClean="0">
                <a:latin typeface="Baskerville Old Face" pitchFamily="18" charset="0"/>
              </a:rPr>
              <a:t> El </a:t>
            </a:r>
            <a:r>
              <a:rPr lang="es-ES" sz="1600" dirty="0" smtClean="0">
                <a:latin typeface="Baskerville Old Face" pitchFamily="18" charset="0"/>
              </a:rPr>
              <a:t>mayor salto sin impulso previo es el de la gacela saltarina, Antidorcas marsupialis, que estando parada puede dar saltos de 3 metros de altura.</a:t>
            </a:r>
          </a:p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572000" y="260648"/>
            <a:ext cx="4329807" cy="2506960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        El record en salto de longitud</a:t>
            </a: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lvl="0" algn="just">
              <a:buNone/>
            </a:pPr>
            <a:r>
              <a:rPr lang="es-ES" sz="1700" dirty="0" smtClean="0">
                <a:latin typeface="Baskerville Old Face" pitchFamily="18" charset="0"/>
              </a:rPr>
              <a:t>        </a:t>
            </a:r>
            <a:r>
              <a:rPr lang="es-ES" sz="1600" dirty="0" smtClean="0">
                <a:latin typeface="Baskerville Old Face" pitchFamily="18" charset="0"/>
              </a:rPr>
              <a:t>El antílope puede dar saltos que superan los 9 metros de longitud. Tambien el canguro puede dar saltos de 9 metros de longitud y 3,30 metros de altura. En relación a su peso son los grillos y saltamontes, que son capaces de dar saltos de 6 metros de longitud. Los guepardos pueden alcanzar los 7 metros.</a:t>
            </a:r>
          </a:p>
          <a:p>
            <a:pPr algn="just"/>
            <a:endParaRPr lang="es-ES" dirty="0"/>
          </a:p>
        </p:txBody>
      </p:sp>
      <p:pic>
        <p:nvPicPr>
          <p:cNvPr id="7" name="6 Imagen" descr="Pu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140968"/>
            <a:ext cx="4932040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antilo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708920"/>
            <a:ext cx="3816424" cy="3069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0" y="332656"/>
            <a:ext cx="3779912" cy="1786880"/>
          </a:xfrm>
        </p:spPr>
        <p:txBody>
          <a:bodyPr/>
          <a:lstStyle/>
          <a:p>
            <a:pPr lvl="0" algn="just">
              <a:buNone/>
            </a:pPr>
            <a:r>
              <a:rPr lang="es-ES" sz="1600" b="1" dirty="0" smtClean="0">
                <a:latin typeface="Baskerville Old Face" pitchFamily="18" charset="0"/>
              </a:rPr>
              <a:t>                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El mamífero más lento</a:t>
            </a: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lvl="0" algn="just">
              <a:buNone/>
            </a:pPr>
            <a:r>
              <a:rPr lang="es-ES" sz="1600" dirty="0" smtClean="0">
                <a:latin typeface="Baskerville Old Face" pitchFamily="18" charset="0"/>
              </a:rPr>
              <a:t>        El perezoso de tres dedos, Bradypus tridactilus, se mueve en el suelo a una velocidad de 2,2 metros por hora.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995936" y="260648"/>
            <a:ext cx="4834880" cy="2218928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          El más inteligente</a:t>
            </a: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lvl="0" algn="just">
              <a:buNone/>
            </a:pPr>
            <a:r>
              <a:rPr lang="es-ES" sz="1600" dirty="0" smtClean="0">
                <a:latin typeface="Baskerville Old Face" pitchFamily="18" charset="0"/>
              </a:rPr>
              <a:t>        Después del hombre, los animales más inteligentes son el delfín, Delphinus delphis, y el chimpancé, Pan troglodytes. El primero es capaz de comunicarse mediante un lenguaje de sonidos, y  el segundo es capaz de utilizar algunas herramientas e imitar al hombre.</a:t>
            </a:r>
          </a:p>
          <a:p>
            <a:endParaRPr lang="es-ES" dirty="0"/>
          </a:p>
        </p:txBody>
      </p:sp>
      <p:pic>
        <p:nvPicPr>
          <p:cNvPr id="7" name="6 Imagen" descr="0SDDEY73-35ZX-LETHRHGBTQX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16832"/>
            <a:ext cx="341987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descarg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356992"/>
            <a:ext cx="2664296" cy="2711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 descr="descarga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24625" y="3356992"/>
            <a:ext cx="2619375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10 Conector recto de flecha"/>
          <p:cNvCxnSpPr/>
          <p:nvPr/>
        </p:nvCxnSpPr>
        <p:spPr>
          <a:xfrm flipH="1">
            <a:off x="5436096" y="2204864"/>
            <a:ext cx="72008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6804248" y="2204864"/>
            <a:ext cx="79208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179512" y="332656"/>
            <a:ext cx="4040188" cy="1282824"/>
          </a:xfrm>
        </p:spPr>
        <p:txBody>
          <a:bodyPr/>
          <a:lstStyle/>
          <a:p>
            <a:pPr lvl="0" algn="just">
              <a:buNone/>
            </a:pPr>
            <a:r>
              <a:rPr lang="es-ES" sz="1600" b="1" dirty="0" smtClean="0">
                <a:latin typeface="Baskerville Old Face" pitchFamily="18" charset="0"/>
              </a:rPr>
              <a:t>              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El más dormilón</a:t>
            </a: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lvl="0" algn="just">
              <a:buNone/>
            </a:pPr>
            <a:r>
              <a:rPr lang="es-ES" sz="1600" dirty="0" smtClean="0">
                <a:latin typeface="Baskerville Old Face" pitchFamily="18" charset="0"/>
              </a:rPr>
              <a:t>        El koala, Phascolarctos cinereus, que se pasa 22 horas al día durmiendo.</a:t>
            </a:r>
          </a:p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067944" y="188640"/>
            <a:ext cx="4680519" cy="1786880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        El insecto que vuela más rápido</a:t>
            </a: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lvl="0" algn="just">
              <a:buNone/>
            </a:pPr>
            <a:r>
              <a:rPr lang="es-ES" sz="1600" dirty="0" smtClean="0">
                <a:latin typeface="Baskerville Old Face" pitchFamily="18" charset="0"/>
              </a:rPr>
              <a:t>        El tábano Hybomitra hinei wrighti alcanza la velocidad de 145 Km/h. El segundo es la libélula australiana Austrophlebia costalis que alcanza los 90 km/h.</a:t>
            </a:r>
          </a:p>
          <a:p>
            <a:pPr algn="just">
              <a:buNone/>
            </a:pPr>
            <a:endParaRPr lang="es-ES" sz="1600" dirty="0">
              <a:latin typeface="Baskerville Old Face" pitchFamily="18" charset="0"/>
            </a:endParaRPr>
          </a:p>
        </p:txBody>
      </p:sp>
      <p:pic>
        <p:nvPicPr>
          <p:cNvPr id="7" name="6 Imagen" descr="descarga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628800"/>
            <a:ext cx="2808312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taba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628800"/>
            <a:ext cx="3810000" cy="422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0" y="260648"/>
            <a:ext cx="4690864" cy="1786880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     El insecto que corre más rápido</a:t>
            </a: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lvl="0" algn="just">
              <a:buNone/>
            </a:pPr>
            <a:r>
              <a:rPr lang="es-ES" sz="1600" dirty="0" smtClean="0">
                <a:latin typeface="Baskerville Old Face" pitchFamily="18" charset="0"/>
              </a:rPr>
              <a:t>        El escarabajo tigre australiano (Cicindela hudsoni) corre a una velocidad de 2,5 metros por segundo (10 Km/h). Las cucarachas americanas , Periplaneta </a:t>
            </a:r>
            <a:r>
              <a:rPr lang="es-ES" sz="1600" i="1" dirty="0" smtClean="0">
                <a:latin typeface="Baskerville Old Face" pitchFamily="18" charset="0"/>
              </a:rPr>
              <a:t>americana</a:t>
            </a:r>
            <a:r>
              <a:rPr lang="es-ES" sz="1600" dirty="0" smtClean="0">
                <a:latin typeface="Baskerville Old Face" pitchFamily="18" charset="0"/>
              </a:rPr>
              <a:t> alcanzan una velocidad de casi 5 Km/h.</a:t>
            </a:r>
          </a:p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6016" y="260648"/>
            <a:ext cx="4247455" cy="1354832"/>
          </a:xfrm>
        </p:spPr>
        <p:txBody>
          <a:bodyPr/>
          <a:lstStyle/>
          <a:p>
            <a:pPr lvl="0" algn="just">
              <a:buNone/>
            </a:pPr>
            <a:r>
              <a:rPr lang="es-ES" sz="1600" b="1" dirty="0" smtClean="0">
                <a:latin typeface="Baskerville Old Face" pitchFamily="18" charset="0"/>
              </a:rPr>
              <a:t>               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La rana más saltarina</a:t>
            </a: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lvl="0" algn="just">
              <a:buNone/>
            </a:pPr>
            <a:r>
              <a:rPr lang="es-ES" sz="1600" dirty="0" smtClean="0">
                <a:latin typeface="Baskerville Old Face" pitchFamily="18" charset="0"/>
              </a:rPr>
              <a:t>        La rana africana Ptychadena oxyrhynchus, uno de cuyos ejemplares saltó 5,35 metros de longitud.</a:t>
            </a:r>
          </a:p>
          <a:p>
            <a:endParaRPr lang="es-ES" dirty="0"/>
          </a:p>
        </p:txBody>
      </p:sp>
      <p:pic>
        <p:nvPicPr>
          <p:cNvPr id="7" name="6 Imagen" descr="escarabajo-tig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060848"/>
            <a:ext cx="4536504" cy="447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ra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844824"/>
            <a:ext cx="3600400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107504" y="332656"/>
            <a:ext cx="4040188" cy="1714872"/>
          </a:xfrm>
        </p:spPr>
        <p:txBody>
          <a:bodyPr/>
          <a:lstStyle/>
          <a:p>
            <a:pPr lvl="0" algn="just">
              <a:buNone/>
            </a:pP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            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El que mejor se orienta</a:t>
            </a: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lvl="0" algn="just">
              <a:buNone/>
            </a:pPr>
            <a:r>
              <a:rPr lang="es-ES" sz="1600" dirty="0" smtClean="0">
                <a:latin typeface="Baskerville Old Face" pitchFamily="18" charset="0"/>
              </a:rPr>
              <a:t>        La golondrina de mar o charrán ártico (</a:t>
            </a:r>
            <a:r>
              <a:rPr lang="es-ES" sz="1600" i="1" dirty="0" smtClean="0">
                <a:latin typeface="Baskerville Old Face" pitchFamily="18" charset="0"/>
              </a:rPr>
              <a:t>Sterna paradisea</a:t>
            </a:r>
            <a:r>
              <a:rPr lang="es-ES" sz="1600" dirty="0" smtClean="0">
                <a:latin typeface="Baskerville Old Face" pitchFamily="18" charset="0"/>
              </a:rPr>
              <a:t>). Anida en el círculo polar ártico e inverna en la Antártida.</a:t>
            </a:r>
          </a:p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851920" y="332656"/>
            <a:ext cx="5040559" cy="2578967"/>
          </a:xfrm>
        </p:spPr>
        <p:txBody>
          <a:bodyPr>
            <a:normAutofit fontScale="77500" lnSpcReduction="20000"/>
          </a:bodyPr>
          <a:lstStyle/>
          <a:p>
            <a:pPr lvl="0" algn="just">
              <a:buNone/>
            </a:pPr>
            <a:r>
              <a:rPr lang="es-ES" sz="2600" b="1" dirty="0" smtClean="0">
                <a:latin typeface="Baskerville Old Face" pitchFamily="18" charset="0"/>
              </a:rPr>
              <a:t>                   </a:t>
            </a:r>
            <a:r>
              <a:rPr lang="es-E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El más veloz en vuelo</a:t>
            </a:r>
            <a:endParaRPr lang="es-E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lvl="0" algn="just">
              <a:buNone/>
            </a:pPr>
            <a:r>
              <a:rPr lang="es-ES" sz="2100" dirty="0" smtClean="0">
                <a:latin typeface="Baskerville Old Face" pitchFamily="18" charset="0"/>
              </a:rPr>
              <a:t>        El halcón peregrino (Falco peregrinus) que alcanza en el vuelo en picado los 300 Km./hora. En vuelo normal su velocidad se aproxima a la del vencejo, Apus apus, 160 Km./h. Por lo tanto, el vencejo y el halcón son los seres vivos más veloces de La Tierra. El rabitojo mongol, Hirundapus caudacutus, emparentado con las golondrinas, supera los 170 Km/h. Esta especie, mostrada en la foto de la derecha, es un ave accidental en España.</a:t>
            </a:r>
          </a:p>
          <a:p>
            <a:endParaRPr lang="es-ES" dirty="0"/>
          </a:p>
        </p:txBody>
      </p:sp>
      <p:pic>
        <p:nvPicPr>
          <p:cNvPr id="7" name="6 Imagen" descr="golondr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844824"/>
            <a:ext cx="3600400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Halcón_peregri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564904"/>
            <a:ext cx="4247800" cy="3814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-252536" y="332656"/>
            <a:ext cx="4040188" cy="1354832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        El ave que vuela más lento</a:t>
            </a: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lvl="0" algn="just">
              <a:buNone/>
            </a:pPr>
            <a:r>
              <a:rPr lang="es-ES" sz="1600" dirty="0" smtClean="0">
                <a:latin typeface="Baskerville Old Face" pitchFamily="18" charset="0"/>
              </a:rPr>
              <a:t>        La bécada americana, Scolopax minor vuela a una velocidad de 8 km/h.</a:t>
            </a:r>
          </a:p>
          <a:p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4"/>
          </p:nvPr>
        </p:nvSpPr>
        <p:spPr>
          <a:xfrm>
            <a:off x="3563888" y="0"/>
            <a:ext cx="5256584" cy="2939008"/>
          </a:xfrm>
        </p:spPr>
        <p:txBody>
          <a:bodyPr>
            <a:noAutofit/>
          </a:bodyPr>
          <a:lstStyle/>
          <a:p>
            <a:endParaRPr lang="es-ES" sz="1600" dirty="0" smtClean="0"/>
          </a:p>
          <a:p>
            <a:pPr algn="just">
              <a:buNone/>
            </a:pP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                    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Araña de mayor tamaño</a:t>
            </a:r>
          </a:p>
          <a:p>
            <a:pPr algn="just">
              <a:buNone/>
            </a:pPr>
            <a:r>
              <a:rPr lang="es-ES" sz="1600" dirty="0" smtClean="0"/>
              <a:t>        </a:t>
            </a:r>
            <a:r>
              <a:rPr lang="es-ES" sz="1600" dirty="0" smtClean="0">
                <a:latin typeface="Baskerville Old Face" pitchFamily="18" charset="0"/>
              </a:rPr>
              <a:t>Se considera como la araña de mayor tamaño la tarántula Goliat  que se conoce ya que puede alcanzar entre 28 y 30 cm , entre los extremos de sus patas extendidas y llegar a pesar más de 100 gramos, siendo el peso máximo registrado de 155 gramos correspondientes a un hembra en cautiverio.</a:t>
            </a:r>
            <a:br>
              <a:rPr lang="es-ES" sz="1600" dirty="0" smtClean="0">
                <a:latin typeface="Baskerville Old Face" pitchFamily="18" charset="0"/>
              </a:rPr>
            </a:br>
            <a:r>
              <a:rPr lang="es-ES" sz="1600" dirty="0" smtClean="0">
                <a:latin typeface="Baskerville Old Face" pitchFamily="18" charset="0"/>
              </a:rPr>
              <a:t>Algunos pueblos cazadores, como los yanomami, las utilizan como alimento.</a:t>
            </a:r>
            <a:endParaRPr lang="es-ES" sz="1600" dirty="0">
              <a:latin typeface="Baskerville Old Face" pitchFamily="18" charset="0"/>
            </a:endParaRPr>
          </a:p>
        </p:txBody>
      </p:sp>
      <p:pic>
        <p:nvPicPr>
          <p:cNvPr id="7" name="6 Imagen" descr="becada[1]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381642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11 Imagen" descr="bichos-gigantes-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852936"/>
            <a:ext cx="4687168" cy="3389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rmAutofit/>
          </a:bodyPr>
          <a:lstStyle/>
          <a:p>
            <a:r>
              <a:rPr lang="es-ES" sz="400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Los animales más peligrosos</a:t>
            </a:r>
            <a:endParaRPr lang="es-ES" sz="4000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s-ES" sz="1600" dirty="0" smtClean="0">
                <a:latin typeface="Baskerville Old Face" pitchFamily="18" charset="0"/>
              </a:rPr>
              <a:t>El anfibio más venenoso es </a:t>
            </a:r>
            <a:r>
              <a:rPr lang="es-ES" sz="1600" b="1" dirty="0" smtClean="0">
                <a:latin typeface="Baskerville Old Face" pitchFamily="18" charset="0"/>
              </a:rPr>
              <a:t>la rana flecha venenosa </a:t>
            </a:r>
            <a:r>
              <a:rPr lang="es-ES" sz="1600" dirty="0" smtClean="0">
                <a:latin typeface="Baskerville Old Face" pitchFamily="18" charset="0"/>
              </a:rPr>
              <a:t>que vive en Colombia.</a:t>
            </a:r>
          </a:p>
          <a:p>
            <a:pPr algn="just">
              <a:buFont typeface="Wingdings" pitchFamily="2" charset="2"/>
              <a:buChar char="v"/>
            </a:pPr>
            <a:r>
              <a:rPr lang="es-ES" sz="1600" dirty="0" smtClean="0">
                <a:latin typeface="Baskerville Old Face" pitchFamily="18" charset="0"/>
              </a:rPr>
              <a:t>Las serpientes más venenosas son las marinas: </a:t>
            </a:r>
            <a:r>
              <a:rPr lang="es-ES" sz="1600" b="1" dirty="0" smtClean="0">
                <a:latin typeface="Baskerville Old Face" pitchFamily="18" charset="0"/>
              </a:rPr>
              <a:t>la hydrophis y la hudropis.</a:t>
            </a:r>
          </a:p>
          <a:p>
            <a:pPr algn="just">
              <a:buFont typeface="Wingdings" pitchFamily="2" charset="2"/>
              <a:buChar char="v"/>
            </a:pPr>
            <a:r>
              <a:rPr lang="es-ES" sz="1600" dirty="0" smtClean="0">
                <a:latin typeface="Baskerville Old Face" pitchFamily="18" charset="0"/>
              </a:rPr>
              <a:t>El </a:t>
            </a:r>
            <a:r>
              <a:rPr lang="es-ES" sz="1600" b="1" dirty="0" smtClean="0">
                <a:latin typeface="Baskerville Old Face" pitchFamily="18" charset="0"/>
              </a:rPr>
              <a:t>taipán</a:t>
            </a:r>
            <a:r>
              <a:rPr lang="es-ES" sz="1600" dirty="0" smtClean="0">
                <a:latin typeface="Baskerville Old Face" pitchFamily="18" charset="0"/>
              </a:rPr>
              <a:t> del noroeste de Australia es uno de los venenos más potentes. El veneno de una sola de estas serpientes puede matar 125.000 ratones.</a:t>
            </a:r>
          </a:p>
          <a:p>
            <a:pPr algn="just">
              <a:buFont typeface="Wingdings" pitchFamily="2" charset="2"/>
              <a:buChar char="v"/>
            </a:pPr>
            <a:r>
              <a:rPr lang="es-ES" sz="1600" dirty="0" smtClean="0">
                <a:latin typeface="Baskerville Old Face" pitchFamily="18" charset="0"/>
              </a:rPr>
              <a:t>Las </a:t>
            </a:r>
            <a:r>
              <a:rPr lang="es-ES" sz="1600" b="1" dirty="0" smtClean="0">
                <a:latin typeface="Baskerville Old Face" pitchFamily="18" charset="0"/>
              </a:rPr>
              <a:t>serpientes marinas </a:t>
            </a:r>
            <a:r>
              <a:rPr lang="es-ES" sz="1600" dirty="0" smtClean="0">
                <a:latin typeface="Baskerville Old Face" pitchFamily="18" charset="0"/>
              </a:rPr>
              <a:t>del género Hydropis tienen un veneno 100 veces más potente que el del taipan.</a:t>
            </a:r>
          </a:p>
          <a:p>
            <a:pPr algn="just">
              <a:buFont typeface="Wingdings" pitchFamily="2" charset="2"/>
              <a:buChar char="v"/>
            </a:pPr>
            <a:r>
              <a:rPr lang="es-ES" sz="1600" dirty="0" smtClean="0">
                <a:latin typeface="Baskerville Old Face" pitchFamily="18" charset="0"/>
              </a:rPr>
              <a:t>El ave más venenosa, y la única, es el </a:t>
            </a:r>
            <a:r>
              <a:rPr lang="es-ES" sz="1600" b="1" dirty="0" smtClean="0">
                <a:latin typeface="Baskerville Old Face" pitchFamily="18" charset="0"/>
              </a:rPr>
              <a:t>pitohui</a:t>
            </a:r>
            <a:r>
              <a:rPr lang="es-ES" sz="1600" dirty="0" smtClean="0">
                <a:latin typeface="Baskerville Old Face" pitchFamily="18" charset="0"/>
              </a:rPr>
              <a:t> encapuchado de Nueva Guinea.</a:t>
            </a:r>
          </a:p>
          <a:p>
            <a:pPr algn="just">
              <a:buFont typeface="Wingdings" pitchFamily="2" charset="2"/>
              <a:buChar char="v"/>
            </a:pPr>
            <a:r>
              <a:rPr lang="es-ES" sz="1600" dirty="0" smtClean="0">
                <a:latin typeface="Baskerville Old Face" pitchFamily="18" charset="0"/>
              </a:rPr>
              <a:t>El pulpo de anillos azules es el molusco más mortífero, su picadura puede matar a un ser humano.</a:t>
            </a:r>
          </a:p>
          <a:p>
            <a:pPr algn="just">
              <a:buFont typeface="Wingdings" pitchFamily="2" charset="2"/>
              <a:buChar char="v"/>
            </a:pPr>
            <a:r>
              <a:rPr lang="es-ES" sz="1600" dirty="0" smtClean="0">
                <a:latin typeface="Baskerville Old Face" pitchFamily="18" charset="0"/>
              </a:rPr>
              <a:t>La </a:t>
            </a:r>
            <a:r>
              <a:rPr lang="es-ES" sz="1600" b="1" dirty="0" smtClean="0">
                <a:latin typeface="Baskerville Old Face" pitchFamily="18" charset="0"/>
              </a:rPr>
              <a:t>rana “flecha venenosa” dorada</a:t>
            </a:r>
            <a:r>
              <a:rPr lang="es-ES" sz="1600" dirty="0" smtClean="0">
                <a:latin typeface="Baskerville Old Face" pitchFamily="18" charset="0"/>
              </a:rPr>
              <a:t>, que vive en Surdamérica, exuda por su piel el veneno más potente del mundo. Toxinas de una sola rana puede matar aproximadamente a 1500 personas.</a:t>
            </a:r>
          </a:p>
          <a:p>
            <a:pPr algn="just">
              <a:buFont typeface="Wingdings" pitchFamily="2" charset="2"/>
              <a:buChar char="v"/>
            </a:pPr>
            <a:r>
              <a:rPr lang="es-ES" sz="1600" dirty="0" smtClean="0">
                <a:latin typeface="Baskerville Old Face" pitchFamily="18" charset="0"/>
              </a:rPr>
              <a:t>La </a:t>
            </a:r>
            <a:r>
              <a:rPr lang="es-ES" sz="1600" b="1" dirty="0" smtClean="0">
                <a:latin typeface="Baskerville Old Face" pitchFamily="18" charset="0"/>
              </a:rPr>
              <a:t>cténida brasileña o araña del banano</a:t>
            </a:r>
            <a:r>
              <a:rPr lang="es-ES" sz="1600" dirty="0" smtClean="0">
                <a:latin typeface="Baskerville Old Face" pitchFamily="18" charset="0"/>
              </a:rPr>
              <a:t>, que tiene una envergadura de pata de 10 cm, tiene el veneno más potente de todas los arácnidos.</a:t>
            </a:r>
          </a:p>
          <a:p>
            <a:pPr algn="just">
              <a:buFont typeface="Wingdings" pitchFamily="2" charset="2"/>
              <a:buChar char="v"/>
            </a:pPr>
            <a:r>
              <a:rPr lang="es-ES" sz="1600" dirty="0" smtClean="0">
                <a:latin typeface="Baskerville Old Face" pitchFamily="18" charset="0"/>
              </a:rPr>
              <a:t>El </a:t>
            </a:r>
            <a:r>
              <a:rPr lang="es-ES" sz="1600" b="1" dirty="0" smtClean="0">
                <a:latin typeface="Baskerville Old Face" pitchFamily="18" charset="0"/>
              </a:rPr>
              <a:t>ornitorrinco y la musaraña </a:t>
            </a:r>
            <a:r>
              <a:rPr lang="es-ES" sz="1600" dirty="0" smtClean="0">
                <a:latin typeface="Baskerville Old Face" pitchFamily="18" charset="0"/>
              </a:rPr>
              <a:t>son los dos únicas mamíferos venenosas.</a:t>
            </a:r>
          </a:p>
          <a:p>
            <a:pPr algn="just">
              <a:buFont typeface="Wingdings" pitchFamily="2" charset="2"/>
              <a:buChar char="v"/>
            </a:pPr>
            <a:r>
              <a:rPr lang="es-ES" sz="1600" dirty="0" smtClean="0">
                <a:latin typeface="Baskerville Old Face" pitchFamily="18" charset="0"/>
              </a:rPr>
              <a:t>Los </a:t>
            </a:r>
            <a:r>
              <a:rPr lang="es-ES" sz="1600" b="1" dirty="0" smtClean="0">
                <a:latin typeface="Baskerville Old Face" pitchFamily="18" charset="0"/>
              </a:rPr>
              <a:t>mosquitos</a:t>
            </a:r>
            <a:r>
              <a:rPr lang="es-ES" sz="1600" dirty="0" smtClean="0">
                <a:latin typeface="Baskerville Old Face" pitchFamily="18" charset="0"/>
              </a:rPr>
              <a:t> son los animales más peligrosos: ocasionan millones de muertes al año.</a:t>
            </a:r>
          </a:p>
          <a:p>
            <a:pPr algn="just">
              <a:buFont typeface="Wingdings" pitchFamily="2" charset="2"/>
              <a:buChar char="v"/>
            </a:pPr>
            <a:r>
              <a:rPr lang="es-ES" sz="1600" dirty="0" smtClean="0">
                <a:latin typeface="Baskerville Old Face" pitchFamily="18" charset="0"/>
              </a:rPr>
              <a:t>Los </a:t>
            </a:r>
            <a:r>
              <a:rPr lang="es-ES" sz="1600" b="1" dirty="0" smtClean="0">
                <a:latin typeface="Baskerville Old Face" pitchFamily="18" charset="0"/>
              </a:rPr>
              <a:t>mosquitos</a:t>
            </a:r>
            <a:r>
              <a:rPr lang="es-ES" sz="1600" dirty="0" smtClean="0">
                <a:latin typeface="Baskerville Old Face" pitchFamily="18" charset="0"/>
              </a:rPr>
              <a:t> tienen dientes.</a:t>
            </a:r>
          </a:p>
          <a:p>
            <a:pPr>
              <a:buNone/>
            </a:pPr>
            <a:endParaRPr lang="es-ES" sz="1600" dirty="0">
              <a:latin typeface="Baskerville Old Face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800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Bibliografía </a:t>
            </a:r>
            <a:endParaRPr lang="es-ES" sz="8000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ES" sz="1800" dirty="0" smtClean="0">
                <a:latin typeface="Baskerville Old Face" pitchFamily="18" charset="0"/>
              </a:rPr>
              <a:t>http://www.escalofrio.com</a:t>
            </a:r>
          </a:p>
          <a:p>
            <a:pPr>
              <a:buFont typeface="Wingdings" pitchFamily="2" charset="2"/>
              <a:buChar char="v"/>
            </a:pPr>
            <a:endParaRPr lang="es-ES" sz="1800" dirty="0" smtClean="0">
              <a:latin typeface="Baskerville Old Fac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s-ES" sz="1800" dirty="0" smtClean="0">
                <a:latin typeface="Baskerville Old Face" pitchFamily="18" charset="0"/>
              </a:rPr>
              <a:t>http://listas.20minutos.es</a:t>
            </a:r>
          </a:p>
          <a:p>
            <a:pPr>
              <a:buFont typeface="Wingdings" pitchFamily="2" charset="2"/>
              <a:buChar char="v"/>
            </a:pPr>
            <a:endParaRPr lang="es-ES" sz="1800" dirty="0" smtClean="0">
              <a:latin typeface="Baskerville Old Fac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s-ES" sz="1800" dirty="0" smtClean="0">
                <a:latin typeface="Baskerville Old Face" pitchFamily="18" charset="0"/>
              </a:rPr>
              <a:t>http://www.taringa.net</a:t>
            </a:r>
          </a:p>
          <a:p>
            <a:pPr>
              <a:buFont typeface="Wingdings" pitchFamily="2" charset="2"/>
              <a:buChar char="v"/>
            </a:pPr>
            <a:endParaRPr lang="es-ES" sz="1800" dirty="0" smtClean="0">
              <a:latin typeface="Baskerville Old Fac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s-ES" sz="1800" dirty="0" smtClean="0">
                <a:latin typeface="Baskerville Old Face" pitchFamily="18" charset="0"/>
              </a:rPr>
              <a:t>http://www.cienciapopular.com</a:t>
            </a:r>
            <a:endParaRPr lang="es-ES" sz="1800" dirty="0">
              <a:latin typeface="Baskerville Old Face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79512" y="0"/>
            <a:ext cx="8496944" cy="6840760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es-ES" sz="960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Fin.</a:t>
            </a:r>
            <a:endParaRPr lang="es-ES" sz="9600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880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Índice</a:t>
            </a:r>
            <a:endParaRPr lang="es-ES" sz="8800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000" dirty="0" smtClean="0">
                <a:solidFill>
                  <a:schemeClr val="bg1"/>
                </a:solidFill>
                <a:latin typeface="Baskerville Old Face" pitchFamily="18" charset="0"/>
              </a:rPr>
              <a:t>Reino Animal</a:t>
            </a:r>
          </a:p>
          <a:p>
            <a:pPr>
              <a:buFont typeface="Wingdings" pitchFamily="2" charset="2"/>
              <a:buChar char="v"/>
            </a:pPr>
            <a:endParaRPr lang="es-ES" sz="2000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s-ES" sz="2000" dirty="0" smtClean="0">
                <a:solidFill>
                  <a:schemeClr val="bg1"/>
                </a:solidFill>
                <a:latin typeface="Baskerville Old Face" pitchFamily="18" charset="0"/>
              </a:rPr>
              <a:t>Records en los animales</a:t>
            </a:r>
          </a:p>
          <a:p>
            <a:pPr>
              <a:buFont typeface="Wingdings" pitchFamily="2" charset="2"/>
              <a:buChar char="v"/>
            </a:pPr>
            <a:endParaRPr lang="es-ES" sz="2000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s-ES" sz="2000" dirty="0" smtClean="0">
                <a:solidFill>
                  <a:schemeClr val="bg1"/>
                </a:solidFill>
                <a:latin typeface="Baskerville Old Face" pitchFamily="18" charset="0"/>
              </a:rPr>
              <a:t>Los animales más peligrosos</a:t>
            </a:r>
          </a:p>
          <a:p>
            <a:pPr>
              <a:buFont typeface="Wingdings" pitchFamily="2" charset="2"/>
              <a:buChar char="v"/>
            </a:pPr>
            <a:endParaRPr lang="es-ES" sz="2000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s-ES" sz="2000" dirty="0" smtClean="0">
                <a:solidFill>
                  <a:schemeClr val="bg1"/>
                </a:solidFill>
                <a:latin typeface="Baskerville Old Face" pitchFamily="18" charset="0"/>
              </a:rPr>
              <a:t>Bibliografía </a:t>
            </a:r>
            <a:endParaRPr lang="es-ES" sz="20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368152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pPr algn="l"/>
            <a:r>
              <a:rPr lang="es-ES" sz="4800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Records en el Reino Animal</a:t>
            </a:r>
            <a:r>
              <a:rPr lang="es-ES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s-ES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es-ES" sz="4800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040560"/>
          </a:xfrm>
        </p:spPr>
        <p:txBody>
          <a:bodyPr>
            <a:normAutofit/>
          </a:bodyPr>
          <a:lstStyle/>
          <a:p>
            <a:endParaRPr lang="es-ES" sz="1600" b="1" dirty="0" smtClean="0">
              <a:latin typeface="Baskerville Old Face" pitchFamily="18" charset="0"/>
            </a:endParaRPr>
          </a:p>
          <a:p>
            <a:pPr algn="just">
              <a:buNone/>
            </a:pPr>
            <a:r>
              <a:rPr lang="es-ES" sz="1600" b="1" dirty="0" smtClean="0">
                <a:latin typeface="Baskerville Old Face" pitchFamily="18" charset="0"/>
              </a:rPr>
              <a:t>        Reino animal</a:t>
            </a:r>
            <a:r>
              <a:rPr lang="es-ES" sz="1600" dirty="0" smtClean="0">
                <a:latin typeface="Baskerville Old Face" pitchFamily="18" charset="0"/>
              </a:rPr>
              <a:t> es la designación por la que se conoce al tipo de existencia que tienen algunos animales y se trata de uno de los cinco reinos de existencia.</a:t>
            </a:r>
          </a:p>
          <a:p>
            <a:pPr algn="just">
              <a:buNone/>
            </a:pPr>
            <a:r>
              <a:rPr lang="es-ES" sz="1600" dirty="0" smtClean="0">
                <a:latin typeface="Baskerville Old Face" pitchFamily="18" charset="0"/>
              </a:rPr>
              <a:t>        Los animales incluidos en este reino son todos los seres vivos visibles pertenecientes a especies dotadas filogenéticamente de la capacidad de desplazamiento. Incluye a la totalidad de los vertebrados y buena parte de los invertebrados, incluyendo a los insectos. </a:t>
            </a:r>
          </a:p>
          <a:p>
            <a:pPr algn="just">
              <a:buNone/>
            </a:pPr>
            <a:r>
              <a:rPr lang="es-ES" sz="1600" dirty="0" smtClean="0">
                <a:latin typeface="Baskerville Old Face" pitchFamily="18" charset="0"/>
              </a:rPr>
              <a:t>        Dentro del mundo animal y vegetal hay muchos ejemplos de hazañas. A modo orientativo y de entretenimiento </a:t>
            </a:r>
            <a:r>
              <a:rPr lang="es-ES" sz="1600" b="1" dirty="0" smtClean="0">
                <a:latin typeface="Baskerville Old Face" pitchFamily="18" charset="0"/>
              </a:rPr>
              <a:t>se citan estos ejemplos :</a:t>
            </a:r>
            <a:endParaRPr lang="es-ES" sz="1600" b="1" dirty="0">
              <a:latin typeface="Baskerville Old Face" pitchFamily="18" charset="0"/>
            </a:endParaRPr>
          </a:p>
        </p:txBody>
      </p:sp>
      <p:pic>
        <p:nvPicPr>
          <p:cNvPr id="4" name="3 Imagen" descr="reino-animal-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429000"/>
            <a:ext cx="7632848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Marcador de texto"/>
          <p:cNvSpPr>
            <a:spLocks noGrp="1"/>
          </p:cNvSpPr>
          <p:nvPr>
            <p:ph type="body" idx="2"/>
          </p:nvPr>
        </p:nvSpPr>
        <p:spPr>
          <a:xfrm>
            <a:off x="5076056" y="476672"/>
            <a:ext cx="3816424" cy="1905000"/>
          </a:xfrm>
        </p:spPr>
        <p:txBody>
          <a:bodyPr>
            <a:normAutofit/>
          </a:bodyPr>
          <a:lstStyle/>
          <a:p>
            <a:pPr algn="just"/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El que pasa más horas comiendo</a:t>
            </a:r>
          </a:p>
          <a:p>
            <a:pPr lvl="0" algn="just"/>
            <a:r>
              <a:rPr lang="es-ES" sz="1600" dirty="0" smtClean="0">
                <a:solidFill>
                  <a:schemeClr val="bg1"/>
                </a:solidFill>
                <a:latin typeface="Baskerville Old Face" pitchFamily="18" charset="0"/>
              </a:rPr>
              <a:t>La musaraña pigmea, aunque solo pesa 3 gramos, se pasa el día comiendo. </a:t>
            </a:r>
          </a:p>
          <a:p>
            <a:pPr lvl="0" algn="just"/>
            <a:r>
              <a:rPr lang="es-ES" sz="1600" dirty="0" smtClean="0">
                <a:solidFill>
                  <a:schemeClr val="bg1"/>
                </a:solidFill>
                <a:latin typeface="Baskerville Old Face" pitchFamily="18" charset="0"/>
              </a:rPr>
              <a:t>El elefante africano necesita consumir 200 kilos de hierba, tarea a la que dedica 16 horas al día.</a:t>
            </a:r>
          </a:p>
          <a:p>
            <a:endParaRPr lang="es-ES" dirty="0" smtClean="0"/>
          </a:p>
          <a:p>
            <a:endParaRPr lang="es-ES" b="1" dirty="0" smtClean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0" y="404664"/>
            <a:ext cx="4104456" cy="1715790"/>
          </a:xfrm>
        </p:spPr>
        <p:txBody>
          <a:bodyPr>
            <a:normAutofit fontScale="92500"/>
          </a:bodyPr>
          <a:lstStyle/>
          <a:p>
            <a:pPr lvl="0" algn="just">
              <a:buNone/>
            </a:pPr>
            <a:r>
              <a:rPr lang="es-ES" sz="2000" b="1" dirty="0" smtClean="0">
                <a:solidFill>
                  <a:schemeClr val="bg1"/>
                </a:solidFill>
                <a:latin typeface="Baskerville Old Face" pitchFamily="18" charset="0"/>
              </a:rPr>
              <a:t>       </a:t>
            </a:r>
            <a:r>
              <a:rPr lang="es-E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El grupo animal más numeroso</a:t>
            </a:r>
            <a:endParaRPr lang="es-ES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lvl="0" algn="just">
              <a:buNone/>
            </a:pPr>
            <a:r>
              <a:rPr lang="es-ES" sz="1600" dirty="0" smtClean="0">
                <a:solidFill>
                  <a:schemeClr val="bg1"/>
                </a:solidFill>
                <a:latin typeface="Baskerville Old Face" pitchFamily="18" charset="0"/>
              </a:rPr>
              <a:t>        </a:t>
            </a:r>
            <a:r>
              <a:rPr lang="es-ES" sz="1700" dirty="0" smtClean="0">
                <a:solidFill>
                  <a:schemeClr val="bg1"/>
                </a:solidFill>
                <a:latin typeface="Baskerville Old Face" pitchFamily="18" charset="0"/>
              </a:rPr>
              <a:t>Los artrópodos . El  número  de especies de este grupo supera el millón y medio. Dentro de este grupo, los más abundantes son los insectos (1 millón de especies).</a:t>
            </a:r>
          </a:p>
          <a:p>
            <a:pPr algn="just"/>
            <a:endParaRPr lang="es-ES" dirty="0"/>
          </a:p>
        </p:txBody>
      </p:sp>
      <p:pic>
        <p:nvPicPr>
          <p:cNvPr id="8" name="7 Marcador de contenido" descr="insectos-y-fallos-de-funcionamiento-1840776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11560" y="2204864"/>
            <a:ext cx="3384375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18 Imagen" descr="-Elephant_near_ndut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636912"/>
            <a:ext cx="2411760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la-musarana-gigante-wc2b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636912"/>
            <a:ext cx="237626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8 Conector recto de flecha"/>
          <p:cNvCxnSpPr/>
          <p:nvPr/>
        </p:nvCxnSpPr>
        <p:spPr>
          <a:xfrm flipH="1">
            <a:off x="6012160" y="2060848"/>
            <a:ext cx="28803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7308304" y="2060848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quarter" idx="2"/>
          </p:nvPr>
        </p:nvSpPr>
        <p:spPr>
          <a:xfrm>
            <a:off x="-468560" y="188640"/>
            <a:ext cx="5112568" cy="3528392"/>
          </a:xfrm>
        </p:spPr>
        <p:txBody>
          <a:bodyPr>
            <a:normAutofit fontScale="92500" lnSpcReduction="20000"/>
          </a:bodyPr>
          <a:lstStyle/>
          <a:p>
            <a:pPr lvl="0" algn="just">
              <a:buNone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                 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        </a:t>
            </a:r>
            <a:r>
              <a:rPr lang="es-E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El </a:t>
            </a:r>
            <a:r>
              <a:rPr lang="es-E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más fuerte</a:t>
            </a:r>
          </a:p>
          <a:p>
            <a:pPr lvl="0" algn="just">
              <a:buNone/>
            </a:pPr>
            <a:r>
              <a:rPr lang="es-ES" sz="1600" dirty="0" smtClean="0">
                <a:latin typeface="Baskerville Old Face" pitchFamily="18" charset="0"/>
              </a:rPr>
              <a:t>        </a:t>
            </a:r>
            <a:r>
              <a:rPr lang="es-ES" sz="1600" dirty="0" smtClean="0">
                <a:latin typeface="Baskerville Old Face" pitchFamily="18" charset="0"/>
              </a:rPr>
              <a:t> El</a:t>
            </a:r>
            <a:r>
              <a:rPr lang="es-ES" sz="1600" dirty="0" smtClean="0">
                <a:latin typeface="Baskerville Old Face" pitchFamily="18" charset="0"/>
              </a:rPr>
              <a:t> escarabajo rinoceronte,Oryctes Nasicornis, que vive en Europa, por ser capaz de soportar en su dorso una carga 30 veces mayor que su propio peso durante una hora.</a:t>
            </a:r>
          </a:p>
          <a:p>
            <a:pPr lvl="0" algn="just">
              <a:buNone/>
            </a:pPr>
            <a:r>
              <a:rPr lang="es-ES" sz="1600" dirty="0" smtClean="0">
                <a:latin typeface="Baskerville Old Face" pitchFamily="18" charset="0"/>
              </a:rPr>
              <a:t>        </a:t>
            </a:r>
            <a:r>
              <a:rPr lang="es-ES" sz="1600" dirty="0" smtClean="0">
                <a:latin typeface="Baskerville Old Face" pitchFamily="18" charset="0"/>
              </a:rPr>
              <a:t> La</a:t>
            </a:r>
            <a:r>
              <a:rPr lang="es-ES" sz="1600" dirty="0" smtClean="0">
                <a:latin typeface="Baskerville Old Face" pitchFamily="18" charset="0"/>
              </a:rPr>
              <a:t> hormiga es otra forzuda capaz de levantar pesos equivalentes a 20 veces el de su propio cuerpo</a:t>
            </a:r>
            <a:r>
              <a:rPr lang="es-ES" sz="1600" dirty="0" smtClean="0">
                <a:latin typeface="Baskerville Old Face" pitchFamily="18" charset="0"/>
              </a:rPr>
              <a:t>.</a:t>
            </a:r>
          </a:p>
          <a:p>
            <a:pPr lvl="0" algn="just">
              <a:buNone/>
            </a:pPr>
            <a:r>
              <a:rPr lang="es-ES" sz="1600" dirty="0" smtClean="0">
                <a:latin typeface="Baskerville Old Face" pitchFamily="18" charset="0"/>
              </a:rPr>
              <a:t>         </a:t>
            </a:r>
            <a:r>
              <a:rPr lang="es-ES" sz="1600" b="1" dirty="0" smtClean="0">
                <a:latin typeface="Baskerville Old Face" pitchFamily="18" charset="0"/>
              </a:rPr>
              <a:t>Lo consiguen </a:t>
            </a:r>
            <a:r>
              <a:rPr lang="es-ES" sz="1600" dirty="0" smtClean="0">
                <a:latin typeface="Baskerville Old Face" pitchFamily="18" charset="0"/>
              </a:rPr>
              <a:t>gracias a que tienen</a:t>
            </a:r>
            <a:r>
              <a:rPr lang="es-ES" sz="1600" dirty="0" smtClean="0">
                <a:latin typeface="Baskerville Old Face" pitchFamily="18" charset="0"/>
              </a:rPr>
              <a:t> </a:t>
            </a:r>
            <a:r>
              <a:rPr lang="es-ES" sz="1600" dirty="0" smtClean="0">
                <a:latin typeface="Baskerville Old Face" pitchFamily="18" charset="0"/>
              </a:rPr>
              <a:t>una </a:t>
            </a:r>
            <a:r>
              <a:rPr lang="es-ES" sz="1600" dirty="0" smtClean="0">
                <a:latin typeface="Baskerville Old Face" pitchFamily="18" charset="0"/>
              </a:rPr>
              <a:t>armadura negra y </a:t>
            </a:r>
            <a:r>
              <a:rPr lang="es-ES" sz="1600" dirty="0" smtClean="0">
                <a:latin typeface="Baskerville Old Face" pitchFamily="18" charset="0"/>
              </a:rPr>
              <a:t>grandes </a:t>
            </a:r>
            <a:r>
              <a:rPr lang="es-ES" sz="1600" dirty="0" smtClean="0">
                <a:latin typeface="Baskerville Old Face" pitchFamily="18" charset="0"/>
              </a:rPr>
              <a:t>cuernos largos que sobresalen de su cabeza. </a:t>
            </a:r>
            <a:r>
              <a:rPr lang="es-ES" sz="1600" dirty="0" smtClean="0">
                <a:latin typeface="Baskerville Old Face" pitchFamily="18" charset="0"/>
              </a:rPr>
              <a:t>Los </a:t>
            </a:r>
            <a:r>
              <a:rPr lang="es-ES" sz="1600" dirty="0" smtClean="0">
                <a:latin typeface="Baskerville Old Face" pitchFamily="18" charset="0"/>
              </a:rPr>
              <a:t>escarabajos rinoceronte utilizan sus cuernos para muchas cosas diferentes -escarbar hoyos en la tierra para construir sus escondites, hurgar en el suelo densamente poblado de vegetación de los bosques tropicales, y luchar contra otros escarabajos rinoceronte. </a:t>
            </a:r>
            <a:r>
              <a:rPr lang="es-ES" sz="1600" dirty="0" smtClean="0">
                <a:latin typeface="Baskerville Old Face" pitchFamily="18" charset="0"/>
              </a:rPr>
              <a:t>Tienen una </a:t>
            </a:r>
            <a:r>
              <a:rPr lang="es-ES" sz="1600" dirty="0" smtClean="0">
                <a:latin typeface="Baskerville Old Face" pitchFamily="18" charset="0"/>
              </a:rPr>
              <a:t>longitud no mayor de 2 1/2 pulgadas y un peso menor de una onza, los escarabajos rinoceronte </a:t>
            </a:r>
            <a:r>
              <a:rPr lang="es-ES" sz="1600" dirty="0" smtClean="0">
                <a:latin typeface="Baskerville Old Face" pitchFamily="18" charset="0"/>
              </a:rPr>
              <a:t>se alimentan</a:t>
            </a:r>
            <a:r>
              <a:rPr lang="es-ES" sz="1600" dirty="0" smtClean="0">
                <a:latin typeface="Baskerville Old Face" pitchFamily="18" charset="0"/>
              </a:rPr>
              <a:t> sobre todo de frutas podridas y savia.</a:t>
            </a:r>
            <a:endParaRPr lang="es-ES" sz="1600" dirty="0" smtClean="0">
              <a:latin typeface="Baskerville Old Face" pitchFamily="18" charset="0"/>
            </a:endParaRPr>
          </a:p>
          <a:p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211960" y="260648"/>
            <a:ext cx="4824536" cy="3168352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          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   </a:t>
            </a:r>
            <a:r>
              <a:rPr lang="es-E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El </a:t>
            </a:r>
            <a:r>
              <a:rPr lang="es-E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excavador más rápido</a:t>
            </a:r>
          </a:p>
          <a:p>
            <a:pPr lvl="0" algn="just">
              <a:buNone/>
            </a:pPr>
            <a:r>
              <a:rPr lang="es-ES" sz="1600" dirty="0" smtClean="0">
                <a:latin typeface="Baskerville Old Face" pitchFamily="18" charset="0"/>
              </a:rPr>
              <a:t>        </a:t>
            </a:r>
            <a:r>
              <a:rPr lang="es-ES" sz="1600" dirty="0" smtClean="0">
                <a:latin typeface="Baskerville Old Face" pitchFamily="18" charset="0"/>
              </a:rPr>
              <a:t>  </a:t>
            </a:r>
            <a:r>
              <a:rPr lang="es-ES" sz="1900" dirty="0" smtClean="0">
                <a:latin typeface="Baskerville Old Face" pitchFamily="18" charset="0"/>
              </a:rPr>
              <a:t>El </a:t>
            </a:r>
            <a:r>
              <a:rPr lang="es-ES" sz="1900" dirty="0" smtClean="0">
                <a:latin typeface="Baskerville Old Face" pitchFamily="18" charset="0"/>
              </a:rPr>
              <a:t>topo puede excavar en tierra 5 metros por hora</a:t>
            </a:r>
            <a:r>
              <a:rPr lang="es-ES" sz="1900" dirty="0" smtClean="0">
                <a:latin typeface="Baskerville Old Face" pitchFamily="18" charset="0"/>
              </a:rPr>
              <a:t>.</a:t>
            </a:r>
          </a:p>
          <a:p>
            <a:pPr lvl="0" algn="just">
              <a:buNone/>
            </a:pPr>
            <a:r>
              <a:rPr lang="es-ES" sz="1900" b="1" dirty="0" smtClean="0">
                <a:latin typeface="Baskerville Old Face" pitchFamily="18" charset="0"/>
              </a:rPr>
              <a:t>        Lo consigue </a:t>
            </a:r>
            <a:r>
              <a:rPr lang="es-ES" sz="1900" dirty="0" smtClean="0">
                <a:latin typeface="Baskerville Old Face" pitchFamily="18" charset="0"/>
              </a:rPr>
              <a:t>ya que las </a:t>
            </a:r>
            <a:r>
              <a:rPr lang="es-ES" sz="1900" dirty="0" smtClean="0">
                <a:latin typeface="Baskerville Old Face" pitchFamily="18" charset="0"/>
              </a:rPr>
              <a:t>patas del topo son cortas y </a:t>
            </a:r>
            <a:r>
              <a:rPr lang="es-ES" sz="1900" dirty="0" smtClean="0">
                <a:latin typeface="Baskerville Old Face" pitchFamily="18" charset="0"/>
              </a:rPr>
              <a:t>fuertes y están </a:t>
            </a:r>
            <a:r>
              <a:rPr lang="es-ES" sz="1900" dirty="0" smtClean="0">
                <a:latin typeface="Baskerville Old Face" pitchFamily="18" charset="0"/>
              </a:rPr>
              <a:t>provistas de fuertes y grandes uñas que utilizan para </a:t>
            </a:r>
            <a:r>
              <a:rPr lang="es-ES" sz="1900" dirty="0" smtClean="0">
                <a:latin typeface="Baskerville Old Face" pitchFamily="18" charset="0"/>
              </a:rPr>
              <a:t>escarbar galerías, </a:t>
            </a:r>
            <a:r>
              <a:rPr lang="es-ES" sz="1900" dirty="0" smtClean="0">
                <a:latin typeface="Baskerville Old Face" pitchFamily="18" charset="0"/>
              </a:rPr>
              <a:t>las cuales pueden alcanzar hasta 150 m de longitud. Los codos se encuentran desplazados dorsalmente y rotados, de modo que las palmas de las extremidades anteriores quedan orientada hacia detrás, potenciando la acción de excavar. Su piel fina y suave facilita el movimiento por la madriguera, tanto hacia delante como hacia detrás. </a:t>
            </a:r>
            <a:endParaRPr lang="es-ES" sz="1900" dirty="0">
              <a:latin typeface="Baskerville Old Face" pitchFamily="18" charset="0"/>
            </a:endParaRPr>
          </a:p>
        </p:txBody>
      </p:sp>
      <p:pic>
        <p:nvPicPr>
          <p:cNvPr id="9" name="8 Imagen" descr="escarabajo-640x640x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429000"/>
            <a:ext cx="4056112" cy="3275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Imagen" descr="top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573016"/>
            <a:ext cx="3384376" cy="2622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0" y="404664"/>
            <a:ext cx="4860032" cy="2592288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                El más ruidoso</a:t>
            </a:r>
          </a:p>
          <a:p>
            <a:pPr lvl="0" algn="just">
              <a:buNone/>
            </a:pPr>
            <a:r>
              <a:rPr lang="es-ES" sz="1600" dirty="0" smtClean="0">
                <a:solidFill>
                  <a:schemeClr val="bg1"/>
                </a:solidFill>
                <a:latin typeface="Baskerville Old Face" pitchFamily="18" charset="0"/>
              </a:rPr>
              <a:t>        </a:t>
            </a:r>
            <a:r>
              <a:rPr lang="es-ES" sz="1600" dirty="0" smtClean="0">
                <a:solidFill>
                  <a:schemeClr val="bg1"/>
                </a:solidFill>
                <a:latin typeface="Baskerville Old Face" pitchFamily="18" charset="0"/>
              </a:rPr>
              <a:t>La</a:t>
            </a:r>
            <a:r>
              <a:rPr lang="es-ES" sz="1600" dirty="0" smtClean="0">
                <a:solidFill>
                  <a:schemeClr val="bg1"/>
                </a:solidFill>
                <a:latin typeface="Baskerville Old Face" pitchFamily="18" charset="0"/>
              </a:rPr>
              <a:t> ballena azul, Balaenoptera musculus, es capaz de emitir sonidos más fuertes que un avión a reacción</a:t>
            </a:r>
            <a:r>
              <a:rPr lang="es-ES" sz="1600" dirty="0" smtClean="0">
                <a:solidFill>
                  <a:schemeClr val="bg1"/>
                </a:solidFill>
                <a:latin typeface="Baskerville Old Face" pitchFamily="18" charset="0"/>
              </a:rPr>
              <a:t>.</a:t>
            </a:r>
          </a:p>
          <a:p>
            <a:pPr lvl="0" algn="just">
              <a:buNone/>
            </a:pPr>
            <a:r>
              <a:rPr lang="es-ES" sz="1600" dirty="0" smtClean="0">
                <a:solidFill>
                  <a:schemeClr val="bg1"/>
                </a:solidFill>
                <a:latin typeface="Baskerville Old Face" pitchFamily="18" charset="0"/>
              </a:rPr>
              <a:t>        </a:t>
            </a:r>
            <a:r>
              <a:rPr lang="es-ES" sz="1600" b="1" dirty="0" smtClean="0">
                <a:solidFill>
                  <a:schemeClr val="bg1"/>
                </a:solidFill>
                <a:latin typeface="Baskerville Old Face" pitchFamily="18" charset="0"/>
              </a:rPr>
              <a:t>Lo consiguen </a:t>
            </a:r>
            <a:r>
              <a:rPr lang="es-ES" sz="1600" dirty="0" smtClean="0">
                <a:solidFill>
                  <a:schemeClr val="bg1"/>
                </a:solidFill>
                <a:latin typeface="Baskerville Old Face" pitchFamily="18" charset="0"/>
              </a:rPr>
              <a:t>para comunicarse y </a:t>
            </a:r>
            <a:r>
              <a:rPr lang="es-ES" sz="1600" dirty="0" smtClean="0">
                <a:solidFill>
                  <a:schemeClr val="bg1"/>
                </a:solidFill>
                <a:latin typeface="Baskerville Old Face" pitchFamily="18" charset="0"/>
              </a:rPr>
              <a:t>las ballenas </a:t>
            </a:r>
            <a:r>
              <a:rPr lang="es-ES" sz="1600" dirty="0" smtClean="0">
                <a:solidFill>
                  <a:schemeClr val="bg1"/>
                </a:solidFill>
                <a:latin typeface="Baskerville Old Face" pitchFamily="18" charset="0"/>
              </a:rPr>
              <a:t>macho ,como una </a:t>
            </a:r>
            <a:r>
              <a:rPr lang="es-ES" sz="1600" dirty="0" smtClean="0">
                <a:solidFill>
                  <a:schemeClr val="bg1"/>
                </a:solidFill>
                <a:latin typeface="Baskerville Old Face" pitchFamily="18" charset="0"/>
              </a:rPr>
              <a:t>manera de seducir a las ballenas hembras mientras intentan reproducirse. </a:t>
            </a:r>
            <a:r>
              <a:rPr lang="es-ES" sz="1600" dirty="0" smtClean="0">
                <a:solidFill>
                  <a:schemeClr val="bg1"/>
                </a:solidFill>
                <a:latin typeface="Baskerville Old Face" pitchFamily="18" charset="0"/>
              </a:rPr>
              <a:t>Sólo </a:t>
            </a:r>
            <a:r>
              <a:rPr lang="es-ES" sz="1600" dirty="0" smtClean="0">
                <a:solidFill>
                  <a:schemeClr val="bg1"/>
                </a:solidFill>
                <a:latin typeface="Baskerville Old Face" pitchFamily="18" charset="0"/>
              </a:rPr>
              <a:t>las ballenas machos </a:t>
            </a:r>
            <a:r>
              <a:rPr lang="es-ES" sz="1600" dirty="0" smtClean="0">
                <a:solidFill>
                  <a:schemeClr val="bg1"/>
                </a:solidFill>
                <a:latin typeface="Baskerville Old Face" pitchFamily="18" charset="0"/>
              </a:rPr>
              <a:t>saben cantar y puede durar hasta 30 min.</a:t>
            </a:r>
            <a:endParaRPr lang="es-ES" sz="1600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endParaRPr lang="es-ES" sz="16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427984" y="332656"/>
            <a:ext cx="4536504" cy="2880320"/>
          </a:xfrm>
        </p:spPr>
        <p:txBody>
          <a:bodyPr>
            <a:normAutofit fontScale="92500" lnSpcReduction="10000"/>
          </a:bodyPr>
          <a:lstStyle/>
          <a:p>
            <a:pPr lvl="0" algn="just">
              <a:buNone/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               </a:t>
            </a:r>
            <a:r>
              <a:rPr lang="es-E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El insecto más ruidoso</a:t>
            </a:r>
          </a:p>
          <a:p>
            <a:pPr algn="just">
              <a:buNone/>
            </a:pPr>
            <a:r>
              <a:rPr lang="es-ES" sz="1600" dirty="0" smtClean="0">
                <a:solidFill>
                  <a:schemeClr val="bg1"/>
                </a:solidFill>
                <a:latin typeface="Baskerville Old Face" pitchFamily="18" charset="0"/>
              </a:rPr>
              <a:t>        </a:t>
            </a:r>
            <a:r>
              <a:rPr lang="es-ES" sz="1700" dirty="0" smtClean="0">
                <a:solidFill>
                  <a:schemeClr val="bg1"/>
                </a:solidFill>
                <a:latin typeface="Baskerville Old Face" pitchFamily="18" charset="0"/>
              </a:rPr>
              <a:t>Las cigarras pueden oírse a 400 metros de distancia</a:t>
            </a:r>
            <a:r>
              <a:rPr lang="es-ES" sz="1700" dirty="0" smtClean="0">
                <a:solidFill>
                  <a:schemeClr val="bg1"/>
                </a:solidFill>
                <a:latin typeface="Baskerville Old Face" pitchFamily="18" charset="0"/>
              </a:rPr>
              <a:t>.</a:t>
            </a:r>
          </a:p>
          <a:p>
            <a:pPr algn="just">
              <a:buNone/>
            </a:pPr>
            <a:r>
              <a:rPr lang="es-ES" sz="1700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s-ES" sz="1700" dirty="0" smtClean="0">
                <a:solidFill>
                  <a:schemeClr val="bg1"/>
                </a:solidFill>
                <a:latin typeface="Baskerville Old Face" pitchFamily="18" charset="0"/>
              </a:rPr>
              <a:t>       </a:t>
            </a:r>
            <a:r>
              <a:rPr lang="es-ES" sz="1700" b="1" dirty="0" smtClean="0">
                <a:solidFill>
                  <a:schemeClr val="bg1"/>
                </a:solidFill>
                <a:latin typeface="Baskerville Old Face" pitchFamily="18" charset="0"/>
              </a:rPr>
              <a:t>Lo consiguen </a:t>
            </a:r>
            <a:r>
              <a:rPr lang="es-ES" sz="1700" dirty="0" smtClean="0">
                <a:solidFill>
                  <a:schemeClr val="bg1"/>
                </a:solidFill>
                <a:latin typeface="Baskerville Old Face" pitchFamily="18" charset="0"/>
              </a:rPr>
              <a:t>porque </a:t>
            </a:r>
            <a:r>
              <a:rPr lang="es-ES" sz="1700" dirty="0" smtClean="0">
                <a:solidFill>
                  <a:schemeClr val="bg1"/>
                </a:solidFill>
                <a:latin typeface="Baskerville Old Face" pitchFamily="18" charset="0"/>
              </a:rPr>
              <a:t>e</a:t>
            </a:r>
            <a:r>
              <a:rPr lang="es-ES" sz="1700" dirty="0" smtClean="0">
                <a:solidFill>
                  <a:schemeClr val="bg1"/>
                </a:solidFill>
                <a:latin typeface="Baskerville Old Face" pitchFamily="18" charset="0"/>
              </a:rPr>
              <a:t>ste </a:t>
            </a:r>
            <a:r>
              <a:rPr lang="es-ES" sz="1700" dirty="0" smtClean="0">
                <a:solidFill>
                  <a:schemeClr val="bg1"/>
                </a:solidFill>
                <a:latin typeface="Baskerville Old Face" pitchFamily="18" charset="0"/>
              </a:rPr>
              <a:t>sonido tan característico de la especie proviene de las membranas vibratorias que los machos tienen en su </a:t>
            </a:r>
            <a:r>
              <a:rPr lang="es-ES" sz="1700" dirty="0" smtClean="0">
                <a:solidFill>
                  <a:schemeClr val="bg1"/>
                </a:solidFill>
                <a:latin typeface="Baskerville Old Face" pitchFamily="18" charset="0"/>
              </a:rPr>
              <a:t>abdomen . </a:t>
            </a:r>
            <a:r>
              <a:rPr lang="es-ES" sz="1700" dirty="0" smtClean="0">
                <a:solidFill>
                  <a:schemeClr val="bg1"/>
                </a:solidFill>
                <a:latin typeface="Baskerville Old Face" pitchFamily="18" charset="0"/>
              </a:rPr>
              <a:t>El canto de la cigarra tiene infinidad de variantes y en unas especies suena mucho más musical que en </a:t>
            </a:r>
            <a:r>
              <a:rPr lang="es-ES" sz="1700" dirty="0" smtClean="0">
                <a:solidFill>
                  <a:schemeClr val="bg1"/>
                </a:solidFill>
                <a:latin typeface="Baskerville Old Face" pitchFamily="18" charset="0"/>
              </a:rPr>
              <a:t>otras . Emplean diferentes </a:t>
            </a:r>
            <a:r>
              <a:rPr lang="es-ES" sz="1700" dirty="0" smtClean="0">
                <a:solidFill>
                  <a:schemeClr val="bg1"/>
                </a:solidFill>
                <a:latin typeface="Baskerville Old Face" pitchFamily="18" charset="0"/>
              </a:rPr>
              <a:t>tonos para expresar alarma o para atraer a las hembras.</a:t>
            </a:r>
            <a:endParaRPr lang="es-ES" sz="17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7" name="6 Imagen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212976"/>
            <a:ext cx="446449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cigarr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284984"/>
            <a:ext cx="3854202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23528" y="332656"/>
            <a:ext cx="4040188" cy="1368152"/>
          </a:xfrm>
        </p:spPr>
        <p:txBody>
          <a:bodyPr>
            <a:normAutofit lnSpcReduction="10000"/>
          </a:bodyPr>
          <a:lstStyle/>
          <a:p>
            <a:pPr lvl="0" algn="just">
              <a:buNone/>
            </a:pPr>
            <a:r>
              <a:rPr lang="es-ES" sz="1600" b="1" dirty="0" smtClean="0">
                <a:latin typeface="Baskerville Old Face" pitchFamily="18" charset="0"/>
              </a:rPr>
              <a:t>                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El ave más veloz en tierra</a:t>
            </a: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lvl="0" algn="just">
              <a:buNone/>
            </a:pPr>
            <a:r>
              <a:rPr lang="es-ES" sz="1600" dirty="0" smtClean="0">
                <a:latin typeface="Baskerville Old Face" pitchFamily="18" charset="0"/>
              </a:rPr>
              <a:t>        El avestruz alcanza los 80 Km/h; pero esta velocidad es superada por el ñu, que es capaz de correr a 90 Km/h.</a:t>
            </a:r>
          </a:p>
          <a:p>
            <a:pPr lvl="0" algn="just">
              <a:buNone/>
            </a:pPr>
            <a:r>
              <a:rPr lang="es-ES" sz="1600" dirty="0" smtClean="0">
                <a:latin typeface="Baskerville Old Face" pitchFamily="18" charset="0"/>
              </a:rPr>
              <a:t> </a:t>
            </a:r>
          </a:p>
          <a:p>
            <a:pPr algn="just">
              <a:buNone/>
            </a:pP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211960" y="260648"/>
            <a:ext cx="4680520" cy="1512168"/>
          </a:xfrm>
        </p:spPr>
        <p:txBody>
          <a:bodyPr/>
          <a:lstStyle/>
          <a:p>
            <a:pPr lvl="0" algn="just">
              <a:buNone/>
            </a:pPr>
            <a:r>
              <a:rPr lang="es-ES" b="1" dirty="0" smtClean="0"/>
              <a:t>            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El que aletea más rápido</a:t>
            </a: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lvl="0" algn="just">
              <a:buNone/>
            </a:pPr>
            <a:r>
              <a:rPr lang="es-ES" dirty="0" smtClean="0"/>
              <a:t>     </a:t>
            </a:r>
            <a:r>
              <a:rPr lang="es-ES" sz="1600" dirty="0" smtClean="0">
                <a:latin typeface="Baskerville Old Face" pitchFamily="18" charset="0"/>
              </a:rPr>
              <a:t>El colibrí Heliactin</a:t>
            </a:r>
            <a:r>
              <a:rPr lang="es-ES" sz="1600" i="1" dirty="0" smtClean="0">
                <a:latin typeface="Baskerville Old Face" pitchFamily="18" charset="0"/>
              </a:rPr>
              <a:t> </a:t>
            </a:r>
            <a:r>
              <a:rPr lang="es-ES" sz="1600" dirty="0" smtClean="0">
                <a:latin typeface="Baskerville Old Face" pitchFamily="18" charset="0"/>
              </a:rPr>
              <a:t>cornuta</a:t>
            </a:r>
            <a:r>
              <a:rPr lang="es-ES" sz="1600" i="1" dirty="0" smtClean="0">
                <a:latin typeface="Baskerville Old Face" pitchFamily="18" charset="0"/>
              </a:rPr>
              <a:t> </a:t>
            </a:r>
            <a:r>
              <a:rPr lang="es-ES" sz="1600" dirty="0" smtClean="0">
                <a:latin typeface="Baskerville Old Face" pitchFamily="18" charset="0"/>
              </a:rPr>
              <a:t>bate sus alas a una velocidad de 90 veces por segundo, 5.400 veces por minuto</a:t>
            </a:r>
          </a:p>
          <a:p>
            <a:endParaRPr lang="es-ES" dirty="0"/>
          </a:p>
        </p:txBody>
      </p:sp>
      <p:pic>
        <p:nvPicPr>
          <p:cNvPr id="7" name="6 Imagen" descr="250px-Colibri_corusca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916832"/>
            <a:ext cx="2503733" cy="3456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avestru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556792"/>
            <a:ext cx="3632820" cy="456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179512" y="188640"/>
            <a:ext cx="4690864" cy="2952328"/>
          </a:xfrm>
        </p:spPr>
        <p:txBody>
          <a:bodyPr>
            <a:normAutofit fontScale="70000" lnSpcReduction="20000"/>
          </a:bodyPr>
          <a:lstStyle/>
          <a:p>
            <a:pPr lvl="0" algn="just">
              <a:buNone/>
            </a:pPr>
            <a:r>
              <a:rPr lang="es-ES" sz="2600" b="1" dirty="0" smtClean="0">
                <a:latin typeface="Baskerville Old Face" pitchFamily="18" charset="0"/>
              </a:rPr>
              <a:t>                 </a:t>
            </a:r>
            <a:r>
              <a:rPr lang="es-E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El que vuela más alto</a:t>
            </a:r>
            <a:endParaRPr lang="es-ES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lvl="0" algn="just">
              <a:buNone/>
            </a:pPr>
            <a:r>
              <a:rPr lang="es-ES" sz="2600" dirty="0" smtClean="0">
                <a:latin typeface="Baskerville Old Face" pitchFamily="18" charset="0"/>
              </a:rPr>
              <a:t>       </a:t>
            </a:r>
            <a:r>
              <a:rPr lang="es-ES" sz="2300" dirty="0" smtClean="0">
                <a:latin typeface="Baskerville Old Face" pitchFamily="18" charset="0"/>
              </a:rPr>
              <a:t>En 1973, un buitre griffon de Rupell (Gyps rueppellii) chocó con un avión que volaba a 11.277 metros sobre Costa de Marfil. Los cisnes negros también alcanzan grandes alturas, como atestiguó un piloto que observó una bandada a 8.230 metros de altura sobre las islas Hébridas. También fueron un grupo de escaladores del Everest vió un ánsar calvo (Anser indicus) sobrevolando el Himalaya a más de 8.500 metros, y observaron chovas piquirrojas en las cumbres del Everest. Estas aves deben de poseer un eficiente sistema circulatorio para soportar un aire escaso en oxígeno.</a:t>
            </a:r>
          </a:p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88024" y="188640"/>
            <a:ext cx="4041775" cy="144016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s-ES" sz="1600" b="1" dirty="0" smtClean="0"/>
              <a:t>           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El record en vuelo de fondo</a:t>
            </a: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lvl="0">
              <a:buNone/>
            </a:pPr>
            <a:r>
              <a:rPr lang="es-ES" sz="1600" dirty="0" smtClean="0">
                <a:latin typeface="Baskerville Old Face" pitchFamily="18" charset="0"/>
              </a:rPr>
              <a:t>        El chorlito dorado es capaz de volar ininterrumpidamente una distancia de 3.000 Km.</a:t>
            </a:r>
          </a:p>
          <a:p>
            <a:pPr algn="just">
              <a:buNone/>
            </a:pPr>
            <a:endParaRPr lang="es-ES" sz="1600" dirty="0">
              <a:latin typeface="Baskerville Old Face" pitchFamily="18" charset="0"/>
            </a:endParaRPr>
          </a:p>
        </p:txBody>
      </p:sp>
      <p:pic>
        <p:nvPicPr>
          <p:cNvPr id="7" name="6 Imagen" descr="IMG_0817b_filter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556792"/>
            <a:ext cx="3779912" cy="3835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Vulture_Griff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140968"/>
            <a:ext cx="4248472" cy="3441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-108520" y="116632"/>
            <a:ext cx="4752528" cy="4032448"/>
          </a:xfrm>
        </p:spPr>
        <p:txBody>
          <a:bodyPr>
            <a:normAutofit fontScale="70000" lnSpcReduction="20000"/>
          </a:bodyPr>
          <a:lstStyle/>
          <a:p>
            <a:pPr lvl="0" algn="just">
              <a:buNone/>
            </a:pPr>
            <a:r>
              <a:rPr lang="es-E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            </a:t>
            </a:r>
            <a:r>
              <a:rPr lang="es-E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  </a:t>
            </a:r>
            <a:r>
              <a:rPr lang="es-E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El </a:t>
            </a:r>
            <a:r>
              <a:rPr lang="es-E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más veloz en tierra firme</a:t>
            </a:r>
            <a:endParaRPr lang="es-ES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lvl="0" algn="just">
              <a:buNone/>
            </a:pPr>
            <a:r>
              <a:rPr lang="es-ES" sz="1700" dirty="0" smtClean="0">
                <a:latin typeface="Baskerville Old Face" pitchFamily="18" charset="0"/>
              </a:rPr>
              <a:t>        </a:t>
            </a:r>
            <a:r>
              <a:rPr lang="es-ES" sz="1700" dirty="0" smtClean="0">
                <a:latin typeface="Baskerville Old Face" pitchFamily="18" charset="0"/>
              </a:rPr>
              <a:t>   </a:t>
            </a:r>
            <a:r>
              <a:rPr lang="es-ES" sz="2100" dirty="0" smtClean="0">
                <a:latin typeface="Baskerville Old Face" pitchFamily="18" charset="0"/>
              </a:rPr>
              <a:t>El</a:t>
            </a:r>
            <a:r>
              <a:rPr lang="es-ES" sz="2100" dirty="0" smtClean="0">
                <a:latin typeface="Baskerville Old Face" pitchFamily="18" charset="0"/>
              </a:rPr>
              <a:t> guepardo alcanza la velocidad de 120 Km./hora. Le sigue la gacela de Mongolia con 100 Km./h.</a:t>
            </a:r>
          </a:p>
          <a:p>
            <a:pPr lvl="0" algn="just">
              <a:buNone/>
            </a:pPr>
            <a:r>
              <a:rPr lang="es-ES" sz="2100" dirty="0" smtClean="0">
                <a:latin typeface="Baskerville Old Face" pitchFamily="18" charset="0"/>
              </a:rPr>
              <a:t>        </a:t>
            </a:r>
            <a:r>
              <a:rPr lang="es-ES" sz="2100" dirty="0" smtClean="0">
                <a:latin typeface="Baskerville Old Face" pitchFamily="18" charset="0"/>
              </a:rPr>
              <a:t>Sin </a:t>
            </a:r>
            <a:r>
              <a:rPr lang="es-ES" sz="2100" dirty="0" smtClean="0">
                <a:latin typeface="Baskerville Old Face" pitchFamily="18" charset="0"/>
              </a:rPr>
              <a:t>embargo, el guepardo solo puede mantener la velocidad en distancias cortas, mientras que la gacela es mejor corredora de fondo</a:t>
            </a:r>
            <a:r>
              <a:rPr lang="es-ES" sz="2100" dirty="0" smtClean="0">
                <a:latin typeface="Baskerville Old Face" pitchFamily="18" charset="0"/>
              </a:rPr>
              <a:t>.</a:t>
            </a:r>
          </a:p>
          <a:p>
            <a:pPr lvl="0" algn="just">
              <a:buNone/>
            </a:pPr>
            <a:r>
              <a:rPr lang="es-ES" sz="2100" dirty="0" smtClean="0">
                <a:latin typeface="Baskerville Old Face" pitchFamily="18" charset="0"/>
              </a:rPr>
              <a:t>        </a:t>
            </a:r>
            <a:r>
              <a:rPr lang="es-ES" sz="2100" b="1" dirty="0" smtClean="0">
                <a:latin typeface="Baskerville Old Face" pitchFamily="18" charset="0"/>
              </a:rPr>
              <a:t>Lo consigue </a:t>
            </a:r>
            <a:r>
              <a:rPr lang="es-ES" sz="2100" dirty="0" smtClean="0">
                <a:latin typeface="Baskerville Old Face" pitchFamily="18" charset="0"/>
              </a:rPr>
              <a:t>porque  </a:t>
            </a:r>
            <a:r>
              <a:rPr lang="es-ES" sz="2100" dirty="0" smtClean="0">
                <a:latin typeface="Baskerville Old Face" pitchFamily="18" charset="0"/>
              </a:rPr>
              <a:t>tiene las patas largas y está constituido para alcanzar grandes velocidades ; es el mas rápido corredor conocido. Presenta almohadillas en los pies duras, con los bordes agudos, en lugar de las almohadillas elásticas que presentan el resto de los félidos . Estas almohadillas y las uñas romas y no retráctiles cumplen la finalidad adicional de proporcionar a un animal que se mueve con tanta rapidez la posibilidad de frenar para hacer paradas súbitas o giros rápidos.</a:t>
            </a:r>
          </a:p>
          <a:p>
            <a:pPr lvl="0" algn="just">
              <a:buNone/>
            </a:pPr>
            <a:r>
              <a:rPr lang="es-ES" sz="2100" b="1" dirty="0" smtClean="0">
                <a:latin typeface="Baskerville Old Face" pitchFamily="18" charset="0"/>
              </a:rPr>
              <a:t> </a:t>
            </a:r>
            <a:endParaRPr lang="es-ES" sz="2100" dirty="0">
              <a:latin typeface="Baskerville Old Face" pitchFamily="18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355976" y="260649"/>
            <a:ext cx="4608512" cy="2952328"/>
          </a:xfrm>
        </p:spPr>
        <p:txBody>
          <a:bodyPr>
            <a:normAutofit fontScale="85000" lnSpcReduction="10000"/>
          </a:bodyPr>
          <a:lstStyle/>
          <a:p>
            <a:pPr lvl="0" algn="just">
              <a:buNone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              </a:t>
            </a:r>
            <a:r>
              <a:rPr lang="es-E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El más veloz en natación</a:t>
            </a:r>
          </a:p>
          <a:p>
            <a:pPr lvl="0" algn="just">
              <a:buNone/>
            </a:pPr>
            <a:r>
              <a:rPr lang="es-ES" sz="2000" dirty="0" smtClean="0">
                <a:latin typeface="Baskerville Old Face" pitchFamily="18" charset="0"/>
              </a:rPr>
              <a:t>       </a:t>
            </a:r>
            <a:r>
              <a:rPr lang="es-ES" sz="2000" dirty="0" smtClean="0">
                <a:latin typeface="Baskerville Old Face" pitchFamily="18" charset="0"/>
              </a:rPr>
              <a:t> </a:t>
            </a:r>
            <a:r>
              <a:rPr lang="es-ES" sz="1900" dirty="0" smtClean="0">
                <a:latin typeface="Baskerville Old Face" pitchFamily="18" charset="0"/>
              </a:rPr>
              <a:t>El</a:t>
            </a:r>
            <a:r>
              <a:rPr lang="es-ES" sz="1900" dirty="0" smtClean="0">
                <a:latin typeface="Baskerville Old Face" pitchFamily="18" charset="0"/>
              </a:rPr>
              <a:t> pez vela Istiophorus platypterus es capaz de superar los 80 Km./h. Le sigue en velocidad el atún, con unos 70 Km./h, aunque en recorridos cortos puede alcanzar los 110 Km./h en cuyo caso sería el nadador más veloz.</a:t>
            </a:r>
          </a:p>
          <a:p>
            <a:pPr lvl="0" algn="just">
              <a:buNone/>
            </a:pPr>
            <a:r>
              <a:rPr lang="es-ES" sz="1900" dirty="0" smtClean="0">
                <a:latin typeface="Baskerville Old Face" pitchFamily="18" charset="0"/>
              </a:rPr>
              <a:t>        </a:t>
            </a:r>
            <a:r>
              <a:rPr lang="es-ES" sz="1900" dirty="0" smtClean="0">
                <a:latin typeface="Baskerville Old Face" pitchFamily="18" charset="0"/>
              </a:rPr>
              <a:t> Pero </a:t>
            </a:r>
            <a:r>
              <a:rPr lang="es-ES" sz="1900" dirty="0" smtClean="0">
                <a:latin typeface="Baskerville Old Face" pitchFamily="18" charset="0"/>
              </a:rPr>
              <a:t>muy superior es la velocidad que alcanzan los peces voladores del género Exocoetus en el momento del despegue fuera del agua: 600 km/h. Pero en este caso su cuerpo se encuentra fuera del agua.</a:t>
            </a:r>
          </a:p>
          <a:p>
            <a:pPr lvl="0" algn="just">
              <a:buNone/>
            </a:pPr>
            <a:endParaRPr lang="es-E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algn="just">
              <a:buNone/>
            </a:pPr>
            <a:endParaRPr lang="es-ES" dirty="0"/>
          </a:p>
        </p:txBody>
      </p:sp>
      <p:pic>
        <p:nvPicPr>
          <p:cNvPr id="7" name="6 Imagen" descr="Pez-Ve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068960"/>
            <a:ext cx="4200128" cy="3401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guepardo-intern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573016"/>
            <a:ext cx="4392488" cy="314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értice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10.xml><?xml version="1.0" encoding="utf-8"?>
<a:themeOverride xmlns:a="http://schemas.openxmlformats.org/drawingml/2006/main">
  <a:clrScheme name="Vértice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11.xml><?xml version="1.0" encoding="utf-8"?>
<a:themeOverride xmlns:a="http://schemas.openxmlformats.org/drawingml/2006/main">
  <a:clrScheme name="Vértice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12.xml><?xml version="1.0" encoding="utf-8"?>
<a:themeOverride xmlns:a="http://schemas.openxmlformats.org/drawingml/2006/main">
  <a:clrScheme name="Vértice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13.xml><?xml version="1.0" encoding="utf-8"?>
<a:themeOverride xmlns:a="http://schemas.openxmlformats.org/drawingml/2006/main">
  <a:clrScheme name="Vértice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14.xml><?xml version="1.0" encoding="utf-8"?>
<a:themeOverride xmlns:a="http://schemas.openxmlformats.org/drawingml/2006/main">
  <a:clrScheme name="Vértice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15.xml><?xml version="1.0" encoding="utf-8"?>
<a:themeOverride xmlns:a="http://schemas.openxmlformats.org/drawingml/2006/main">
  <a:clrScheme name="Vértice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16.xml><?xml version="1.0" encoding="utf-8"?>
<a:themeOverride xmlns:a="http://schemas.openxmlformats.org/drawingml/2006/main">
  <a:clrScheme name="Vértice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Vértice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.xml><?xml version="1.0" encoding="utf-8"?>
<a:themeOverride xmlns:a="http://schemas.openxmlformats.org/drawingml/2006/main">
  <a:clrScheme name="Vértice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4.xml><?xml version="1.0" encoding="utf-8"?>
<a:themeOverride xmlns:a="http://schemas.openxmlformats.org/drawingml/2006/main">
  <a:clrScheme name="Vértice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5.xml><?xml version="1.0" encoding="utf-8"?>
<a:themeOverride xmlns:a="http://schemas.openxmlformats.org/drawingml/2006/main">
  <a:clrScheme name="Vértice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6.xml><?xml version="1.0" encoding="utf-8"?>
<a:themeOverride xmlns:a="http://schemas.openxmlformats.org/drawingml/2006/main">
  <a:clrScheme name="Vértice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7.xml><?xml version="1.0" encoding="utf-8"?>
<a:themeOverride xmlns:a="http://schemas.openxmlformats.org/drawingml/2006/main">
  <a:clrScheme name="Vértice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8.xml><?xml version="1.0" encoding="utf-8"?>
<a:themeOverride xmlns:a="http://schemas.openxmlformats.org/drawingml/2006/main">
  <a:clrScheme name="Vértice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9.xml><?xml version="1.0" encoding="utf-8"?>
<a:themeOverride xmlns:a="http://schemas.openxmlformats.org/drawingml/2006/main">
  <a:clrScheme name="Vértice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</TotalTime>
  <Words>438</Words>
  <Application>Microsoft Office PowerPoint</Application>
  <PresentationFormat>Presentación en pantalla (4:3)</PresentationFormat>
  <Paragraphs>105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Vértice</vt:lpstr>
      <vt:lpstr>Records en el reino animal</vt:lpstr>
      <vt:lpstr>Índice</vt:lpstr>
      <vt:lpstr>Records en el Reino Animal 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Los animales más peligrosos</vt:lpstr>
      <vt:lpstr>Bibliografía </vt:lpstr>
      <vt:lpstr>Fin.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de los números en la biología y la geología</dc:title>
  <dc:creator>Rebeca</dc:creator>
  <cp:lastModifiedBy>Rebeca</cp:lastModifiedBy>
  <cp:revision>81</cp:revision>
  <dcterms:created xsi:type="dcterms:W3CDTF">2014-12-08T18:08:12Z</dcterms:created>
  <dcterms:modified xsi:type="dcterms:W3CDTF">2015-01-10T23:18:57Z</dcterms:modified>
</cp:coreProperties>
</file>