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6"/>
  </p:notesMasterIdLst>
  <p:sldIdLst>
    <p:sldId id="264" r:id="rId2"/>
    <p:sldId id="257" r:id="rId3"/>
    <p:sldId id="267" r:id="rId4"/>
    <p:sldId id="269" r:id="rId5"/>
    <p:sldId id="270" r:id="rId6"/>
    <p:sldId id="273" r:id="rId7"/>
    <p:sldId id="272" r:id="rId8"/>
    <p:sldId id="276" r:id="rId9"/>
    <p:sldId id="280" r:id="rId10"/>
    <p:sldId id="281" r:id="rId11"/>
    <p:sldId id="282" r:id="rId12"/>
    <p:sldId id="287" r:id="rId13"/>
    <p:sldId id="285" r:id="rId14"/>
    <p:sldId id="286"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24" autoAdjust="0"/>
  </p:normalViewPr>
  <p:slideViewPr>
    <p:cSldViewPr>
      <p:cViewPr varScale="1">
        <p:scale>
          <a:sx n="70" d="100"/>
          <a:sy n="70" d="100"/>
        </p:scale>
        <p:origin x="13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8C076-B4D1-43F0-85AF-296BE97ABCBD}" type="datetimeFigureOut">
              <a:rPr lang="es-ES" smtClean="0"/>
              <a:t>16/01/2015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24BC1-0D57-4DF4-B292-FD3A14B8B850}" type="slidenum">
              <a:rPr lang="es-ES" smtClean="0"/>
              <a:t>‹Nº›</a:t>
            </a:fld>
            <a:endParaRPr lang="es-ES"/>
          </a:p>
        </p:txBody>
      </p:sp>
    </p:spTree>
    <p:extLst>
      <p:ext uri="{BB962C8B-B14F-4D97-AF65-F5344CB8AC3E}">
        <p14:creationId xmlns:p14="http://schemas.microsoft.com/office/powerpoint/2010/main" val="283271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DE24BC1-0D57-4DF4-B292-FD3A14B8B850}" type="slidenum">
              <a:rPr lang="es-ES" smtClean="0"/>
              <a:t>12</a:t>
            </a:fld>
            <a:endParaRPr lang="es-ES"/>
          </a:p>
        </p:txBody>
      </p:sp>
    </p:spTree>
    <p:extLst>
      <p:ext uri="{BB962C8B-B14F-4D97-AF65-F5344CB8AC3E}">
        <p14:creationId xmlns:p14="http://schemas.microsoft.com/office/powerpoint/2010/main" val="290165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33A528FF-6937-4ECE-8352-6DEB809F1E35}" type="datetimeFigureOut">
              <a:rPr lang="es-ES" smtClean="0"/>
              <a:pPr/>
              <a:t>16/01/2015</a:t>
            </a:fld>
            <a:endParaRPr lang="es-ES"/>
          </a:p>
        </p:txBody>
      </p:sp>
      <p:sp>
        <p:nvSpPr>
          <p:cNvPr id="17" name="16 Marcador de pie de página"/>
          <p:cNvSpPr>
            <a:spLocks noGrp="1"/>
          </p:cNvSpPr>
          <p:nvPr>
            <p:ph type="ftr" sz="quarter" idx="11"/>
          </p:nvPr>
        </p:nvSpPr>
        <p:spPr>
          <a:xfrm>
            <a:off x="2898648" y="6355080"/>
            <a:ext cx="3474720" cy="365760"/>
          </a:xfrm>
        </p:spPr>
        <p:txBody>
          <a:bodyPr/>
          <a:lstStyle/>
          <a:p>
            <a:endParaRPr lang="es-ES"/>
          </a:p>
        </p:txBody>
      </p:sp>
      <p:sp>
        <p:nvSpPr>
          <p:cNvPr id="29" name="28 Marcador de número de diapositiva"/>
          <p:cNvSpPr>
            <a:spLocks noGrp="1"/>
          </p:cNvSpPr>
          <p:nvPr>
            <p:ph type="sldNum" sz="quarter" idx="12"/>
          </p:nvPr>
        </p:nvSpPr>
        <p:spPr>
          <a:xfrm>
            <a:off x="1216152" y="6355080"/>
            <a:ext cx="1219200" cy="365760"/>
          </a:xfrm>
        </p:spPr>
        <p:txBody>
          <a:bodyPr/>
          <a:lstStyle/>
          <a:p>
            <a:fld id="{B488A5F9-E0E3-4990-876C-F95D16DDD889}" type="slidenum">
              <a:rPr lang="es-ES" smtClean="0"/>
              <a:pPr/>
              <a:t>‹Nº›</a:t>
            </a:fld>
            <a:endParaRPr lang="es-ES"/>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33A528FF-6937-4ECE-8352-6DEB809F1E35}" type="datetimeFigureOut">
              <a:rPr lang="es-ES" smtClean="0"/>
              <a:pPr/>
              <a:t>16/01/2015</a:t>
            </a:fld>
            <a:endParaRPr lang="es-ES"/>
          </a:p>
        </p:txBody>
      </p:sp>
      <p:sp>
        <p:nvSpPr>
          <p:cNvPr id="5" name="4 Marcador de pie de página"/>
          <p:cNvSpPr>
            <a:spLocks noGrp="1"/>
          </p:cNvSpPr>
          <p:nvPr>
            <p:ph type="ftr" sz="quarter" idx="11"/>
          </p:nvPr>
        </p:nvSpPr>
        <p:spPr>
          <a:xfrm>
            <a:off x="2898648" y="6355080"/>
            <a:ext cx="3474720" cy="365760"/>
          </a:xfrm>
        </p:spPr>
        <p:txBody>
          <a:bodyPr/>
          <a:lstStyle/>
          <a:p>
            <a:endParaRPr lang="es-ES"/>
          </a:p>
        </p:txBody>
      </p:sp>
      <p:sp>
        <p:nvSpPr>
          <p:cNvPr id="6" name="5 Marcador de número de diapositiva"/>
          <p:cNvSpPr>
            <a:spLocks noGrp="1"/>
          </p:cNvSpPr>
          <p:nvPr>
            <p:ph type="sldNum" sz="quarter" idx="12"/>
          </p:nvPr>
        </p:nvSpPr>
        <p:spPr>
          <a:xfrm>
            <a:off x="1069848" y="6355080"/>
            <a:ext cx="1520952" cy="365760"/>
          </a:xfrm>
        </p:spPr>
        <p:txBody>
          <a:bodyPr/>
          <a:lstStyle/>
          <a:p>
            <a:fld id="{B488A5F9-E0E3-4990-876C-F95D16DDD889}" type="slidenum">
              <a:rPr lang="es-ES" smtClean="0"/>
              <a:pPr/>
              <a:t>‹Nº›</a:t>
            </a:fld>
            <a:endParaRPr lang="es-ES"/>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3A528FF-6937-4ECE-8352-6DEB809F1E35}" type="datetimeFigureOut">
              <a:rPr lang="es-ES" smtClean="0"/>
              <a:pPr/>
              <a:t>16/01/2015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88A5F9-E0E3-4990-876C-F95D16DDD889}"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3A528FF-6937-4ECE-8352-6DEB809F1E35}" type="datetimeFigureOut">
              <a:rPr lang="es-ES" smtClean="0"/>
              <a:pPr/>
              <a:t>16/01/2015</a:t>
            </a:fld>
            <a:endParaRPr lang="es-ES"/>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488A5F9-E0E3-4990-876C-F95D16DDD889}" type="slidenum">
              <a:rPr lang="es-ES" smtClean="0"/>
              <a:pPr/>
              <a:t>‹Nº›</a:t>
            </a:fld>
            <a:endParaRPr 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UARIO1\Desktop\IMPRESIONES MAR\numeros2-515x3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971600" y="2204864"/>
            <a:ext cx="7772400" cy="1470025"/>
          </a:xfrm>
        </p:spPr>
        <p:txBody>
          <a:bodyPr>
            <a:noAutofit/>
          </a:bodyPr>
          <a:lstStyle/>
          <a:p>
            <a:pPr algn="ctr"/>
            <a:r>
              <a:rPr lang="es-ES" sz="7200" b="1" dirty="0" smtClean="0">
                <a:solidFill>
                  <a:srgbClr val="FF0000"/>
                </a:solidFill>
                <a:latin typeface="Courier New" pitchFamily="49" charset="0"/>
                <a:cs typeface="Courier New" pitchFamily="49" charset="0"/>
              </a:rPr>
              <a:t>Números en los árboles</a:t>
            </a:r>
            <a:endParaRPr lang="es-ES" sz="7200" b="1" dirty="0">
              <a:solidFill>
                <a:srgbClr val="FF0000"/>
              </a:solidFill>
              <a:latin typeface="Courier New" pitchFamily="49" charset="0"/>
              <a:cs typeface="Courier New" pitchFamily="49" charset="0"/>
            </a:endParaRPr>
          </a:p>
        </p:txBody>
      </p:sp>
      <p:sp>
        <p:nvSpPr>
          <p:cNvPr id="3" name="2 Subtítulo"/>
          <p:cNvSpPr>
            <a:spLocks noGrp="1"/>
          </p:cNvSpPr>
          <p:nvPr>
            <p:ph type="subTitle" idx="1"/>
          </p:nvPr>
        </p:nvSpPr>
        <p:spPr/>
        <p:txBody>
          <a:bodyPr>
            <a:normAutofit/>
          </a:bodyPr>
          <a:lstStyle/>
          <a:p>
            <a:endParaRPr lang="es-ES_tradnl" dirty="0" smtClean="0"/>
          </a:p>
          <a:p>
            <a:endParaRPr lang="es-ES_tradnl" dirty="0" smtClean="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outerShdw blurRad="38100" dist="38100" dir="2700000" algn="tl">
                    <a:srgbClr val="000000">
                      <a:alpha val="43137"/>
                    </a:srgbClr>
                  </a:outerShdw>
                </a:effectLst>
              </a:rPr>
              <a:t>LAS SEQUOIAS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219200"/>
            <a:ext cx="4041648" cy="5306144"/>
          </a:xfrm>
        </p:spPr>
        <p:txBody>
          <a:bodyPr>
            <a:normAutofit fontScale="92500"/>
          </a:bodyPr>
          <a:lstStyle/>
          <a:p>
            <a:r>
              <a:rPr lang="es-ES_tradnl" sz="1400" dirty="0" smtClean="0"/>
              <a:t>Son los árboles más longevos que existen (entre 2000 y 3000 años)</a:t>
            </a:r>
          </a:p>
          <a:p>
            <a:r>
              <a:rPr lang="es-ES" sz="1400" dirty="0" smtClean="0"/>
              <a:t>Su hábitat natural son sistemas montañosos bastante húmedos </a:t>
            </a:r>
          </a:p>
          <a:p>
            <a:r>
              <a:rPr lang="es-ES" sz="1400" dirty="0" smtClean="0"/>
              <a:t>Crecen en grupo, resguardándose de fuertes vientos y heladas</a:t>
            </a:r>
          </a:p>
          <a:p>
            <a:r>
              <a:rPr lang="es-ES" sz="1400" dirty="0" smtClean="0"/>
              <a:t> Se sitúan siguiendo la estrecha franja del oeste de Estados Unidos que abarca desde la zona meridional de Oregón hasta California central, donde se la encuentra tanto en zonas llanas como en las húmedas de las colinas costeras.</a:t>
            </a:r>
          </a:p>
          <a:p>
            <a:r>
              <a:rPr lang="es-ES_tradnl" sz="1400" dirty="0" smtClean="0"/>
              <a:t>La sequoia más alta que existe recibe le nombre de </a:t>
            </a:r>
            <a:r>
              <a:rPr lang="es-ES_tradnl" sz="1400" dirty="0" err="1" smtClean="0"/>
              <a:t>Hyperion</a:t>
            </a:r>
            <a:r>
              <a:rPr lang="es-ES_tradnl" sz="1400" dirty="0" smtClean="0"/>
              <a:t> que con 155,55 m de alto se encuentra en el parque Nacional de Redwood al norte de San Francisco, California y tiene 3200 años</a:t>
            </a:r>
          </a:p>
          <a:p>
            <a:r>
              <a:rPr lang="es-ES_tradnl" sz="1400" dirty="0" smtClean="0"/>
              <a:t>Suelen tener un diámetro de entre 5 y 8 metros</a:t>
            </a:r>
          </a:p>
          <a:p>
            <a:r>
              <a:rPr lang="es-ES_tradnl" sz="1400" dirty="0" smtClean="0"/>
              <a:t>Sus ramas no son muy largas, la más larga de la sequoia más grande mide 2 metros.</a:t>
            </a:r>
          </a:p>
          <a:p>
            <a:r>
              <a:rPr lang="es-ES_tradnl" sz="1400" dirty="0" smtClean="0"/>
              <a:t>Como curiosidad, a este parque también se le conoce por la leyenda de </a:t>
            </a:r>
            <a:r>
              <a:rPr lang="es-ES_tradnl" sz="1400" i="1" dirty="0" smtClean="0"/>
              <a:t>Big </a:t>
            </a:r>
            <a:r>
              <a:rPr lang="es-ES_tradnl" sz="1400" i="1" dirty="0" err="1" smtClean="0"/>
              <a:t>Foot</a:t>
            </a:r>
            <a:r>
              <a:rPr lang="es-ES_tradnl" sz="1400" i="1" dirty="0" smtClean="0"/>
              <a:t> </a:t>
            </a:r>
            <a:r>
              <a:rPr lang="es-ES_tradnl" sz="1400" dirty="0" smtClean="0"/>
              <a:t>y por grabaciones de numerosas pelicular como </a:t>
            </a:r>
            <a:r>
              <a:rPr lang="es-ES_tradnl" sz="1400" i="1" dirty="0" smtClean="0"/>
              <a:t>El retorno del </a:t>
            </a:r>
            <a:r>
              <a:rPr lang="es-ES_tradnl" sz="1400" i="1" dirty="0" err="1" smtClean="0"/>
              <a:t>Jedi</a:t>
            </a:r>
            <a:endParaRPr lang="es-ES_tradnl" sz="1400" i="1" dirty="0" smtClean="0"/>
          </a:p>
          <a:p>
            <a:r>
              <a:rPr lang="es-ES_tradnl" sz="1400" dirty="0" smtClean="0"/>
              <a:t>Fue introducida en Europa en 1843</a:t>
            </a:r>
          </a:p>
          <a:p>
            <a:endParaRPr lang="es-ES" sz="1400" dirty="0" smtClean="0"/>
          </a:p>
          <a:p>
            <a:endParaRPr lang="es-ES" sz="1400" dirty="0"/>
          </a:p>
        </p:txBody>
      </p:sp>
      <p:pic>
        <p:nvPicPr>
          <p:cNvPr id="5123" name="Picture 3" descr="C:\Users\USUARIO1\Documents\HyperionTree.jpg"/>
          <p:cNvPicPr>
            <a:picLocks noChangeAspect="1" noChangeArrowheads="1"/>
          </p:cNvPicPr>
          <p:nvPr/>
        </p:nvPicPr>
        <p:blipFill>
          <a:blip r:embed="rId2" cstate="print"/>
          <a:srcRect/>
          <a:stretch>
            <a:fillRect/>
          </a:stretch>
        </p:blipFill>
        <p:spPr bwMode="auto">
          <a:xfrm>
            <a:off x="4644008" y="260648"/>
            <a:ext cx="2220021" cy="4176464"/>
          </a:xfrm>
          <a:prstGeom prst="rect">
            <a:avLst/>
          </a:prstGeom>
          <a:noFill/>
          <a:effectLst>
            <a:softEdge rad="63500"/>
          </a:effectLst>
        </p:spPr>
      </p:pic>
      <p:pic>
        <p:nvPicPr>
          <p:cNvPr id="5124" name="Picture 4" descr="C:\Users\USUARIO1\Documents\hyperion.jpg"/>
          <p:cNvPicPr>
            <a:picLocks noGrp="1" noChangeAspect="1" noChangeArrowheads="1"/>
          </p:cNvPicPr>
          <p:nvPr>
            <p:ph sz="quarter" idx="2"/>
          </p:nvPr>
        </p:nvPicPr>
        <p:blipFill>
          <a:blip r:embed="rId3" cstate="print"/>
          <a:srcRect/>
          <a:stretch>
            <a:fillRect/>
          </a:stretch>
        </p:blipFill>
        <p:spPr bwMode="auto">
          <a:xfrm>
            <a:off x="4644008" y="4509120"/>
            <a:ext cx="2232248" cy="2204864"/>
          </a:xfrm>
          <a:prstGeom prst="rect">
            <a:avLst/>
          </a:prstGeom>
          <a:noFill/>
          <a:effectLst>
            <a:softEdge rad="63500"/>
          </a:effectLst>
        </p:spPr>
      </p:pic>
      <p:pic>
        <p:nvPicPr>
          <p:cNvPr id="5125" name="Picture 5" descr="C:\Users\USUARIO1\Documents\cbp0002586-california-redwoods-optimized-1024x826.jpg"/>
          <p:cNvPicPr>
            <a:picLocks noChangeAspect="1" noChangeArrowheads="1"/>
          </p:cNvPicPr>
          <p:nvPr/>
        </p:nvPicPr>
        <p:blipFill>
          <a:blip r:embed="rId4" cstate="print"/>
          <a:srcRect/>
          <a:stretch>
            <a:fillRect/>
          </a:stretch>
        </p:blipFill>
        <p:spPr bwMode="auto">
          <a:xfrm>
            <a:off x="7020272" y="332656"/>
            <a:ext cx="1940728" cy="2520280"/>
          </a:xfrm>
          <a:prstGeom prst="rect">
            <a:avLst/>
          </a:prstGeom>
          <a:noFill/>
          <a:effectLst>
            <a:softEdge rad="31750"/>
          </a:effectLst>
        </p:spPr>
      </p:pic>
      <p:pic>
        <p:nvPicPr>
          <p:cNvPr id="5126" name="Picture 6" descr="C:\Users\USUARIO1\Documents\images.jpg"/>
          <p:cNvPicPr>
            <a:picLocks noChangeAspect="1" noChangeArrowheads="1"/>
          </p:cNvPicPr>
          <p:nvPr/>
        </p:nvPicPr>
        <p:blipFill>
          <a:blip r:embed="rId5" cstate="print"/>
          <a:srcRect/>
          <a:stretch>
            <a:fillRect/>
          </a:stretch>
        </p:blipFill>
        <p:spPr bwMode="auto">
          <a:xfrm>
            <a:off x="7020272" y="3140968"/>
            <a:ext cx="1944216" cy="2808312"/>
          </a:xfrm>
          <a:prstGeom prst="rect">
            <a:avLst/>
          </a:prstGeom>
          <a:noFill/>
          <a:effectLst>
            <a:softEdge rad="63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outerShdw blurRad="38100" dist="38100" dir="2700000" algn="tl">
                    <a:srgbClr val="000000">
                      <a:alpha val="43137"/>
                    </a:srgbClr>
                  </a:outerShdw>
                </a:effectLst>
              </a:rPr>
              <a:t>SEQUOIAS EN ESPAÑA</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normAutofit/>
          </a:bodyPr>
          <a:lstStyle/>
          <a:p>
            <a:r>
              <a:rPr lang="es-ES_tradnl" sz="2400" u="sng" dirty="0" smtClean="0"/>
              <a:t>GRANADA</a:t>
            </a:r>
          </a:p>
          <a:p>
            <a:endParaRPr lang="es-ES" sz="1400" dirty="0" smtClean="0"/>
          </a:p>
          <a:p>
            <a:r>
              <a:rPr lang="es-ES" sz="1400" dirty="0" smtClean="0"/>
              <a:t>Cortijo de la Losa</a:t>
            </a:r>
          </a:p>
          <a:p>
            <a:r>
              <a:rPr lang="es-ES_tradnl" sz="1400" dirty="0" smtClean="0"/>
              <a:t>Fueron regalo del Duque de Wellington al Marqués de </a:t>
            </a:r>
            <a:r>
              <a:rPr lang="es-ES_tradnl" sz="1400" dirty="0" err="1" smtClean="0"/>
              <a:t>Corvera</a:t>
            </a:r>
            <a:r>
              <a:rPr lang="es-ES_tradnl" sz="1400" dirty="0" smtClean="0"/>
              <a:t> en la segunda mitad del siglo XIX</a:t>
            </a:r>
          </a:p>
          <a:p>
            <a:r>
              <a:rPr lang="es-ES" sz="1400" dirty="0" smtClean="0"/>
              <a:t>Alcanzan los 75 metros de alto</a:t>
            </a:r>
          </a:p>
          <a:p>
            <a:r>
              <a:rPr lang="es-ES" sz="1400" dirty="0" smtClean="0"/>
              <a:t>Son necesarias cinco personas con los brazos extendidos para rodear los 7.10 metros de su perímetro</a:t>
            </a:r>
          </a:p>
          <a:p>
            <a:endParaRPr lang="es-ES" sz="1400" dirty="0"/>
          </a:p>
        </p:txBody>
      </p:sp>
      <p:sp>
        <p:nvSpPr>
          <p:cNvPr id="4" name="3 Marcador de contenido"/>
          <p:cNvSpPr>
            <a:spLocks noGrp="1"/>
          </p:cNvSpPr>
          <p:nvPr>
            <p:ph sz="quarter" idx="2"/>
          </p:nvPr>
        </p:nvSpPr>
        <p:spPr/>
        <p:txBody>
          <a:bodyPr>
            <a:normAutofit/>
          </a:bodyPr>
          <a:lstStyle/>
          <a:p>
            <a:r>
              <a:rPr lang="es-ES_tradnl" sz="2400" u="sng" dirty="0" smtClean="0"/>
              <a:t>CANTABRIA</a:t>
            </a:r>
          </a:p>
          <a:p>
            <a:endParaRPr lang="es-ES_tradnl" sz="1400" dirty="0" smtClean="0"/>
          </a:p>
          <a:p>
            <a:r>
              <a:rPr lang="es-ES_tradnl" sz="1400" dirty="0" smtClean="0"/>
              <a:t>Monte Cabezón</a:t>
            </a:r>
          </a:p>
          <a:p>
            <a:r>
              <a:rPr lang="es-ES_tradnl" sz="1400" dirty="0" smtClean="0"/>
              <a:t>Este bosque fueron plantadas 800 sequoias en época del franquismo para proporcionar madera a la industria de la zona.</a:t>
            </a:r>
          </a:p>
          <a:p>
            <a:r>
              <a:rPr lang="es-ES_tradnl" sz="1400" dirty="0" smtClean="0"/>
              <a:t>Algunas llegan a alcanzar los 36 m de altura</a:t>
            </a:r>
          </a:p>
          <a:p>
            <a:r>
              <a:rPr lang="es-ES_tradnl" sz="1400" dirty="0" smtClean="0"/>
              <a:t>Fue declarado monumento Natural en el año 2003</a:t>
            </a:r>
            <a:endParaRPr lang="es-ES" sz="1400" dirty="0"/>
          </a:p>
        </p:txBody>
      </p:sp>
      <p:pic>
        <p:nvPicPr>
          <p:cNvPr id="6147" name="Picture 3" descr="C:\Users\USUARIO1\Documents\descarga.jpg"/>
          <p:cNvPicPr>
            <a:picLocks noChangeAspect="1" noChangeArrowheads="1"/>
          </p:cNvPicPr>
          <p:nvPr/>
        </p:nvPicPr>
        <p:blipFill>
          <a:blip r:embed="rId2" cstate="print"/>
          <a:srcRect/>
          <a:stretch>
            <a:fillRect/>
          </a:stretch>
        </p:blipFill>
        <p:spPr bwMode="auto">
          <a:xfrm>
            <a:off x="683568" y="4005064"/>
            <a:ext cx="3672408" cy="2175123"/>
          </a:xfrm>
          <a:prstGeom prst="rect">
            <a:avLst/>
          </a:prstGeom>
          <a:noFill/>
          <a:effectLst>
            <a:softEdge rad="63500"/>
          </a:effectLst>
        </p:spPr>
      </p:pic>
      <p:pic>
        <p:nvPicPr>
          <p:cNvPr id="6148" name="Picture 4" descr="C:\Users\USUARIO1\Documents\300px-Sequoiascorona.JPG"/>
          <p:cNvPicPr>
            <a:picLocks noChangeAspect="1" noChangeArrowheads="1"/>
          </p:cNvPicPr>
          <p:nvPr/>
        </p:nvPicPr>
        <p:blipFill>
          <a:blip r:embed="rId3" cstate="print"/>
          <a:srcRect/>
          <a:stretch>
            <a:fillRect/>
          </a:stretch>
        </p:blipFill>
        <p:spPr bwMode="auto">
          <a:xfrm>
            <a:off x="5292080" y="3982463"/>
            <a:ext cx="3312368" cy="2254850"/>
          </a:xfrm>
          <a:prstGeom prst="rect">
            <a:avLst/>
          </a:prstGeom>
          <a:noFill/>
          <a:effectLst>
            <a:softEdge rad="63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1080120"/>
          </a:xfrm>
        </p:spPr>
        <p:txBody>
          <a:bodyPr>
            <a:normAutofit/>
          </a:bodyPr>
          <a:lstStyle/>
          <a:p>
            <a:pPr algn="ctr"/>
            <a:r>
              <a:rPr lang="es-ES_tradnl" sz="5400" b="1" dirty="0" smtClean="0">
                <a:effectLst>
                  <a:outerShdw blurRad="38100" dist="38100" dir="2700000" algn="tl">
                    <a:srgbClr val="000000">
                      <a:alpha val="43137"/>
                    </a:srgbClr>
                  </a:outerShdw>
                </a:effectLst>
              </a:rPr>
              <a:t>CURIOSIDADES</a:t>
            </a:r>
            <a:endParaRPr lang="es-ES" sz="5400" b="1" dirty="0">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713525" y="2636912"/>
            <a:ext cx="4491686" cy="2813298"/>
          </a:xfrm>
          <a:prstGeom prst="rect">
            <a:avLst/>
          </a:prstGeom>
          <a:effectLst>
            <a:softEdge rad="127000"/>
          </a:effectLst>
        </p:spPr>
      </p:pic>
      <p:pic>
        <p:nvPicPr>
          <p:cNvPr id="4" name="Imagen 3"/>
          <p:cNvPicPr>
            <a:picLocks noChangeAspect="1"/>
          </p:cNvPicPr>
          <p:nvPr/>
        </p:nvPicPr>
        <p:blipFill>
          <a:blip r:embed="rId4"/>
          <a:stretch>
            <a:fillRect/>
          </a:stretch>
        </p:blipFill>
        <p:spPr>
          <a:xfrm>
            <a:off x="5580112" y="2636912"/>
            <a:ext cx="2813298" cy="2813298"/>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680120"/>
          </a:xfrm>
        </p:spPr>
        <p:txBody>
          <a:bodyPr/>
          <a:lstStyle/>
          <a:p>
            <a:r>
              <a:rPr lang="es-ES_tradnl" smtClean="0"/>
              <a:t>EL ÁRBOL DE GUERNIKA</a:t>
            </a:r>
            <a:endParaRPr lang="es-ES" dirty="0"/>
          </a:p>
        </p:txBody>
      </p:sp>
      <p:sp>
        <p:nvSpPr>
          <p:cNvPr id="3" name="2 Marcador de contenido"/>
          <p:cNvSpPr>
            <a:spLocks noGrp="1"/>
          </p:cNvSpPr>
          <p:nvPr>
            <p:ph sz="quarter" idx="1"/>
          </p:nvPr>
        </p:nvSpPr>
        <p:spPr>
          <a:xfrm>
            <a:off x="457200" y="836712"/>
            <a:ext cx="8147248" cy="5320248"/>
          </a:xfrm>
        </p:spPr>
        <p:txBody>
          <a:bodyPr/>
          <a:lstStyle/>
          <a:p>
            <a:r>
              <a:rPr lang="es-ES_tradnl" sz="1600" smtClean="0"/>
              <a:t>Símbolo de las antiguas forales y de las libertades vascas; fue de las pocas cosas que sobrevivieron al bombardeo de la fuerza aérea alemana.</a:t>
            </a:r>
          </a:p>
          <a:p>
            <a:r>
              <a:rPr lang="es-ES_tradnl" sz="1600" smtClean="0"/>
              <a:t>Situado en la Casa de Juntas de Vizcaya</a:t>
            </a:r>
          </a:p>
          <a:p>
            <a:r>
              <a:rPr lang="es-ES_tradnl" sz="1600" smtClean="0"/>
              <a:t>Ante el árbol original, el llamado </a:t>
            </a:r>
            <a:r>
              <a:rPr lang="es-ES_tradnl" sz="1600" i="1" smtClean="0"/>
              <a:t>Árbol padre </a:t>
            </a:r>
            <a:r>
              <a:rPr lang="es-ES_tradnl" sz="1600" smtClean="0"/>
              <a:t>(s. XIV-1742), juraron los fueros de Vizcaya los Reyes Católicos.</a:t>
            </a:r>
          </a:p>
          <a:p>
            <a:r>
              <a:rPr lang="es-ES_tradnl" sz="1600" smtClean="0"/>
              <a:t>El actual, de unos 30años, fue trasplantado en 2005, es la cuarta generación y ya comienza a tener achaques; </a:t>
            </a:r>
            <a:r>
              <a:rPr lang="es-ES" sz="1600" smtClean="0"/>
              <a:t>Las pocas hojas que le quedan son marrones, su tronco se mantiene esquelético, y en el arcilloso suelo a su alrededor han abierto un foso para intentar que sus raíces vuelvan a nutrirse y crecer. Los turistas no pueden ni acercarse</a:t>
            </a:r>
            <a:endParaRPr lang="es-ES_tradnl" sz="1600" i="1" smtClean="0"/>
          </a:p>
          <a:p>
            <a:r>
              <a:rPr lang="es-ES_tradnl" sz="1600" smtClean="0"/>
              <a:t>Desde el año 1936, cuando por primera vez el lehendakari José Antonio Aguirre jurara su cargo, han hecho lo mismo los posteriores presidentes.</a:t>
            </a:r>
            <a:endParaRPr lang="es-ES_tradnl" sz="1600" dirty="0" smtClean="0"/>
          </a:p>
        </p:txBody>
      </p:sp>
      <p:sp>
        <p:nvSpPr>
          <p:cNvPr id="4" name="3 Marcador de contenido"/>
          <p:cNvSpPr>
            <a:spLocks noGrp="1"/>
          </p:cNvSpPr>
          <p:nvPr>
            <p:ph sz="quarter" idx="2"/>
          </p:nvPr>
        </p:nvSpPr>
        <p:spPr>
          <a:xfrm flipH="1">
            <a:off x="10125816" y="1412776"/>
            <a:ext cx="1718992" cy="4937760"/>
          </a:xfrm>
        </p:spPr>
        <p:txBody>
          <a:bodyPr/>
          <a:lstStyle/>
          <a:p>
            <a:pPr>
              <a:buNone/>
            </a:pPr>
            <a:endParaRPr lang="es-ES" dirty="0"/>
          </a:p>
        </p:txBody>
      </p:sp>
      <p:pic>
        <p:nvPicPr>
          <p:cNvPr id="1026" name="Picture 2" descr="C:\Users\USUARIO1\Desktop\1409684473_096807_1409685135_noticia_normal.jpg"/>
          <p:cNvPicPr>
            <a:picLocks noChangeAspect="1" noChangeArrowheads="1"/>
          </p:cNvPicPr>
          <p:nvPr/>
        </p:nvPicPr>
        <p:blipFill>
          <a:blip r:embed="rId2" cstate="print"/>
          <a:srcRect/>
          <a:stretch>
            <a:fillRect/>
          </a:stretch>
        </p:blipFill>
        <p:spPr bwMode="auto">
          <a:xfrm>
            <a:off x="1403648" y="4149080"/>
            <a:ext cx="1944216" cy="2527857"/>
          </a:xfrm>
          <a:prstGeom prst="rect">
            <a:avLst/>
          </a:prstGeom>
          <a:noFill/>
          <a:effectLst>
            <a:softEdge rad="63500"/>
          </a:effectLst>
        </p:spPr>
      </p:pic>
      <p:pic>
        <p:nvPicPr>
          <p:cNvPr id="1027" name="Picture 3" descr="C:\Users\USUARIO1\Desktop\25at2lf.jpg"/>
          <p:cNvPicPr>
            <a:picLocks noChangeAspect="1" noChangeArrowheads="1"/>
          </p:cNvPicPr>
          <p:nvPr/>
        </p:nvPicPr>
        <p:blipFill>
          <a:blip r:embed="rId3" cstate="print"/>
          <a:srcRect/>
          <a:stretch>
            <a:fillRect/>
          </a:stretch>
        </p:blipFill>
        <p:spPr bwMode="auto">
          <a:xfrm>
            <a:off x="5076056" y="4149080"/>
            <a:ext cx="1841190" cy="2454920"/>
          </a:xfrm>
          <a:prstGeom prst="rect">
            <a:avLst/>
          </a:prstGeom>
          <a:noFill/>
          <a:effectLst>
            <a:softEdge rad="63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052736"/>
          </a:xfrm>
        </p:spPr>
        <p:txBody>
          <a:bodyPr>
            <a:noAutofit/>
          </a:bodyPr>
          <a:lstStyle/>
          <a:p>
            <a:pPr algn="ctr"/>
            <a:r>
              <a:rPr lang="es-ES_tradnl" sz="2800" smtClean="0"/>
              <a:t>EL MEJOR OLIVO MONUMENTAL DE ESPAÑA</a:t>
            </a:r>
            <a:endParaRPr lang="es-ES" sz="2800" dirty="0"/>
          </a:p>
        </p:txBody>
      </p:sp>
      <p:sp>
        <p:nvSpPr>
          <p:cNvPr id="3" name="2 Marcador de contenido"/>
          <p:cNvSpPr>
            <a:spLocks noGrp="1"/>
          </p:cNvSpPr>
          <p:nvPr>
            <p:ph sz="quarter" idx="1"/>
          </p:nvPr>
        </p:nvSpPr>
        <p:spPr>
          <a:xfrm>
            <a:off x="457200" y="980728"/>
            <a:ext cx="8229600" cy="5176232"/>
          </a:xfrm>
        </p:spPr>
        <p:txBody>
          <a:bodyPr>
            <a:normAutofit/>
          </a:bodyPr>
          <a:lstStyle/>
          <a:p>
            <a:r>
              <a:rPr lang="es-ES_tradnl" sz="1600" smtClean="0"/>
              <a:t>Se encuentra en la localidad castellonense de La Jara.</a:t>
            </a:r>
          </a:p>
          <a:p>
            <a:r>
              <a:rPr lang="es-ES_tradnl" sz="1600" smtClean="0"/>
              <a:t>Recibe el nombre de </a:t>
            </a:r>
            <a:r>
              <a:rPr lang="es-ES_tradnl" sz="1600" i="1" smtClean="0"/>
              <a:t>Olivo de las Parejas.</a:t>
            </a:r>
          </a:p>
          <a:p>
            <a:r>
              <a:rPr lang="es-ES_tradnl" sz="1600" smtClean="0"/>
              <a:t>Pertenece a la variedad </a:t>
            </a:r>
            <a:r>
              <a:rPr lang="es-ES_tradnl" sz="1600" i="1" smtClean="0"/>
              <a:t>Farga.</a:t>
            </a:r>
          </a:p>
          <a:p>
            <a:r>
              <a:rPr lang="es-ES_tradnl" sz="1600" smtClean="0"/>
              <a:t>Su origen podría remontarse hasta los 1500 años.</a:t>
            </a:r>
          </a:p>
          <a:p>
            <a:r>
              <a:rPr lang="es-ES" sz="1600" smtClean="0"/>
              <a:t>Según los expertos, este olivo milenario destaca</a:t>
            </a:r>
          </a:p>
          <a:p>
            <a:pPr>
              <a:buNone/>
            </a:pPr>
            <a:r>
              <a:rPr lang="es-ES" sz="1600" smtClean="0"/>
              <a:t>     “por su majestuoso tronco, partido en dos pero del mismo entronque”. Una característica que dibuja “una estampa única a través de sus retorcidas venas y gruesas yemas; una auténtica obra de arte viva en continua evolución”.</a:t>
            </a:r>
          </a:p>
          <a:p>
            <a:r>
              <a:rPr lang="es-ES_tradnl" sz="1600" smtClean="0"/>
              <a:t>Consta de un perímetro de 6,60 metros y su estado de conservación es óptimo.</a:t>
            </a:r>
          </a:p>
          <a:p>
            <a:r>
              <a:rPr lang="es-ES_tradnl" sz="1600" smtClean="0"/>
              <a:t>Todo esto es gracias a los cuidados que ha recibido el olivo por parte de generaciones y generaciones de habitantes de la Jara</a:t>
            </a:r>
            <a:r>
              <a:rPr lang="es-ES_tradnl" sz="1800" smtClean="0"/>
              <a:t>.</a:t>
            </a:r>
            <a:endParaRPr lang="es-ES" sz="1800" dirty="0"/>
          </a:p>
        </p:txBody>
      </p:sp>
      <p:pic>
        <p:nvPicPr>
          <p:cNvPr id="2050" name="Picture 2" descr="C:\Users\USUARIO1\Desktop\1398696699_772236_1398696992_noticia_normal.jpg"/>
          <p:cNvPicPr>
            <a:picLocks noChangeAspect="1" noChangeArrowheads="1"/>
          </p:cNvPicPr>
          <p:nvPr/>
        </p:nvPicPr>
        <p:blipFill>
          <a:blip r:embed="rId2" cstate="print"/>
          <a:srcRect/>
          <a:stretch>
            <a:fillRect/>
          </a:stretch>
        </p:blipFill>
        <p:spPr bwMode="auto">
          <a:xfrm>
            <a:off x="4644008" y="4365104"/>
            <a:ext cx="3888432" cy="2242792"/>
          </a:xfrm>
          <a:prstGeom prst="rect">
            <a:avLst/>
          </a:prstGeom>
          <a:noFill/>
          <a:effectLst>
            <a:softEdge rad="63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sz="4400" dirty="0" smtClean="0">
                <a:solidFill>
                  <a:schemeClr val="tx1">
                    <a:lumMod val="95000"/>
                    <a:lumOff val="5000"/>
                  </a:schemeClr>
                </a:solidFill>
                <a:effectLst>
                  <a:outerShdw blurRad="38100" dist="38100" dir="2700000" algn="tl">
                    <a:srgbClr val="000000">
                      <a:alpha val="43137"/>
                    </a:srgbClr>
                  </a:outerShdw>
                </a:effectLst>
              </a:rPr>
              <a:t>LA DENDROLOGÍA</a:t>
            </a:r>
            <a:endParaRPr lang="es-ES" sz="4400" dirty="0">
              <a:solidFill>
                <a:schemeClr val="tx1">
                  <a:lumMod val="95000"/>
                  <a:lumOff val="5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323528" y="1124744"/>
            <a:ext cx="8363272" cy="3096344"/>
          </a:xfrm>
        </p:spPr>
        <p:txBody>
          <a:bodyPr/>
          <a:lstStyle/>
          <a:p>
            <a:endParaRPr lang="es-ES_tradnl" dirty="0" smtClean="0"/>
          </a:p>
          <a:p>
            <a:r>
              <a:rPr lang="es-ES_tradnl" dirty="0" smtClean="0"/>
              <a:t>Disciplina que estudia los cambios ambientales del pasado analizando los anillos de crecimiento anual en los árboles</a:t>
            </a:r>
          </a:p>
          <a:p>
            <a:r>
              <a:rPr lang="es-ES_tradnl" dirty="0" smtClean="0"/>
              <a:t>Proviene del griego </a:t>
            </a:r>
            <a:r>
              <a:rPr lang="es-ES_tradnl" i="1" dirty="0" err="1" smtClean="0"/>
              <a:t>dendron</a:t>
            </a:r>
            <a:r>
              <a:rPr lang="es-ES_tradnl" i="1" dirty="0" smtClean="0"/>
              <a:t> </a:t>
            </a:r>
            <a:r>
              <a:rPr lang="es-ES_tradnl" dirty="0"/>
              <a:t>(</a:t>
            </a:r>
            <a:r>
              <a:rPr lang="es-ES_tradnl" dirty="0" smtClean="0"/>
              <a:t>árbol) y </a:t>
            </a:r>
            <a:r>
              <a:rPr lang="es-ES_tradnl" i="1" dirty="0" smtClean="0"/>
              <a:t>logos, </a:t>
            </a:r>
            <a:r>
              <a:rPr lang="es-ES_tradnl" i="1" dirty="0" err="1" smtClean="0"/>
              <a:t>logía</a:t>
            </a:r>
            <a:r>
              <a:rPr lang="es-ES_tradnl" i="1" dirty="0" smtClean="0"/>
              <a:t> </a:t>
            </a:r>
            <a:r>
              <a:rPr lang="es-ES_tradnl" dirty="0" smtClean="0"/>
              <a:t>(palabra, discurso, tratado, estudio)</a:t>
            </a:r>
          </a:p>
          <a:p>
            <a:pPr>
              <a:buNone/>
            </a:pPr>
            <a:endParaRPr lang="es-ES_tradnl" i="1" dirty="0" smtClean="0"/>
          </a:p>
          <a:p>
            <a:endParaRPr lang="es-ES" dirty="0"/>
          </a:p>
        </p:txBody>
      </p:sp>
      <p:pic>
        <p:nvPicPr>
          <p:cNvPr id="4" name="Picture 5" descr="C:\Users\USUARIO1\Desktop\IMPRESIONES MAR\DENDROCRONOLOGIA.jpg"/>
          <p:cNvPicPr>
            <a:picLocks noChangeAspect="1" noChangeArrowheads="1"/>
          </p:cNvPicPr>
          <p:nvPr/>
        </p:nvPicPr>
        <p:blipFill>
          <a:blip r:embed="rId2" cstate="print"/>
          <a:srcRect/>
          <a:stretch>
            <a:fillRect/>
          </a:stretch>
        </p:blipFill>
        <p:spPr bwMode="auto">
          <a:xfrm>
            <a:off x="2771801" y="3951948"/>
            <a:ext cx="3672408" cy="2759859"/>
          </a:xfrm>
          <a:prstGeom prst="rect">
            <a:avLst/>
          </a:prstGeom>
          <a:effectLst>
            <a:softEdge rad="317500"/>
          </a:effectLst>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620688"/>
          </a:xfrm>
        </p:spPr>
        <p:txBody>
          <a:bodyPr>
            <a:normAutofit/>
          </a:bodyPr>
          <a:lstStyle/>
          <a:p>
            <a:r>
              <a:rPr lang="es-ES_tradnl" sz="2800" dirty="0" smtClean="0">
                <a:effectLst>
                  <a:outerShdw blurRad="38100" dist="38100" dir="2700000" algn="tl">
                    <a:srgbClr val="000000">
                      <a:alpha val="43137"/>
                    </a:srgbClr>
                  </a:outerShdw>
                </a:effectLst>
              </a:rPr>
              <a:t>¿Cómo calculamos la edad de un árbol?</a:t>
            </a:r>
            <a:endParaRPr lang="es-ES" sz="2800" dirty="0">
              <a:effectLst>
                <a:outerShdw blurRad="38100" dist="38100" dir="2700000" algn="tl">
                  <a:srgbClr val="000000">
                    <a:alpha val="43137"/>
                  </a:srgbClr>
                </a:outerShdw>
              </a:effectLst>
            </a:endParaRPr>
          </a:p>
        </p:txBody>
      </p:sp>
      <p:sp>
        <p:nvSpPr>
          <p:cNvPr id="3" name="2 Marcador de texto"/>
          <p:cNvSpPr>
            <a:spLocks noGrp="1"/>
          </p:cNvSpPr>
          <p:nvPr>
            <p:ph type="body" idx="1"/>
          </p:nvPr>
        </p:nvSpPr>
        <p:spPr>
          <a:xfrm>
            <a:off x="457200" y="476672"/>
            <a:ext cx="8003232" cy="2016224"/>
          </a:xfrm>
        </p:spPr>
        <p:txBody>
          <a:bodyPr/>
          <a:lstStyle/>
          <a:p>
            <a:r>
              <a:rPr lang="es-ES_tradnl" b="0" dirty="0" smtClean="0">
                <a:solidFill>
                  <a:schemeClr val="tx1"/>
                </a:solidFill>
              </a:rPr>
              <a:t>Analizando los anillos de su tronco.  </a:t>
            </a:r>
          </a:p>
          <a:p>
            <a:r>
              <a:rPr lang="es-ES_tradnl" b="0" dirty="0" smtClean="0">
                <a:solidFill>
                  <a:schemeClr val="tx1"/>
                </a:solidFill>
              </a:rPr>
              <a:t>-</a:t>
            </a:r>
            <a:r>
              <a:rPr lang="es-ES_tradnl" sz="1800" b="0" dirty="0" smtClean="0">
                <a:solidFill>
                  <a:schemeClr val="tx1"/>
                </a:solidFill>
              </a:rPr>
              <a:t>Cada anillo corresponde a una capa de madera que el árbol va añadiendo cada año                                              </a:t>
            </a:r>
          </a:p>
          <a:p>
            <a:r>
              <a:rPr lang="es-ES_tradnl" sz="1800" b="0" dirty="0" smtClean="0">
                <a:solidFill>
                  <a:schemeClr val="tx1"/>
                </a:solidFill>
              </a:rPr>
              <a:t>-Los anillos se pueden observar de dos formas</a:t>
            </a:r>
            <a:r>
              <a:rPr lang="es-ES_tradnl" b="0" dirty="0" smtClean="0">
                <a:solidFill>
                  <a:schemeClr val="tx1"/>
                </a:solidFill>
              </a:rPr>
              <a:t>:</a:t>
            </a:r>
          </a:p>
        </p:txBody>
      </p:sp>
      <p:sp>
        <p:nvSpPr>
          <p:cNvPr id="4" name="3 Marcador de texto"/>
          <p:cNvSpPr>
            <a:spLocks noGrp="1"/>
          </p:cNvSpPr>
          <p:nvPr>
            <p:ph type="body" sz="half" idx="3"/>
          </p:nvPr>
        </p:nvSpPr>
        <p:spPr>
          <a:xfrm>
            <a:off x="8644256" y="1772816"/>
            <a:ext cx="45719" cy="208384"/>
          </a:xfrm>
        </p:spPr>
        <p:txBody>
          <a:bodyPr>
            <a:normAutofit fontScale="32500" lnSpcReduction="20000"/>
          </a:bodyPr>
          <a:lstStyle/>
          <a:p>
            <a:endParaRPr lang="es-ES" dirty="0"/>
          </a:p>
        </p:txBody>
      </p:sp>
      <p:sp>
        <p:nvSpPr>
          <p:cNvPr id="5" name="4 Marcador de contenido"/>
          <p:cNvSpPr>
            <a:spLocks noGrp="1"/>
          </p:cNvSpPr>
          <p:nvPr>
            <p:ph sz="quarter" idx="2"/>
          </p:nvPr>
        </p:nvSpPr>
        <p:spPr>
          <a:xfrm>
            <a:off x="-3492896" y="1484784"/>
            <a:ext cx="1224136" cy="2592288"/>
          </a:xfrm>
        </p:spPr>
        <p:txBody>
          <a:bodyPr/>
          <a:lstStyle/>
          <a:p>
            <a:pPr lvl="1">
              <a:buNone/>
            </a:pPr>
            <a:endParaRPr lang="es-ES_tradnl" dirty="0" smtClean="0"/>
          </a:p>
        </p:txBody>
      </p:sp>
      <p:sp>
        <p:nvSpPr>
          <p:cNvPr id="6" name="5 Marcador de contenido"/>
          <p:cNvSpPr>
            <a:spLocks noGrp="1"/>
          </p:cNvSpPr>
          <p:nvPr>
            <p:ph sz="quarter" idx="4"/>
          </p:nvPr>
        </p:nvSpPr>
        <p:spPr>
          <a:xfrm>
            <a:off x="611560" y="2780928"/>
            <a:ext cx="8075240" cy="3744416"/>
          </a:xfrm>
        </p:spPr>
        <p:txBody>
          <a:bodyPr/>
          <a:lstStyle/>
          <a:p>
            <a:pPr>
              <a:buNone/>
            </a:pPr>
            <a:r>
              <a:rPr lang="es-ES_tradnl" dirty="0" smtClean="0"/>
              <a:t>Una vez talado el árbol         Sin necesidad de talarlo</a:t>
            </a:r>
          </a:p>
        </p:txBody>
      </p:sp>
      <p:pic>
        <p:nvPicPr>
          <p:cNvPr id="7" name="Picture 2" descr="C:\Users\USUARIO1\Desktop\IMPRESIONES MAR\Freshly_cut_tree_stump-Childzy-peq-300x281.jpg"/>
          <p:cNvPicPr>
            <a:picLocks noChangeAspect="1" noChangeArrowheads="1"/>
          </p:cNvPicPr>
          <p:nvPr/>
        </p:nvPicPr>
        <p:blipFill>
          <a:blip r:embed="rId2" cstate="print"/>
          <a:srcRect/>
          <a:stretch>
            <a:fillRect/>
          </a:stretch>
        </p:blipFill>
        <p:spPr bwMode="auto">
          <a:xfrm>
            <a:off x="1115616" y="3501008"/>
            <a:ext cx="2857500" cy="2852936"/>
          </a:xfrm>
          <a:prstGeom prst="rect">
            <a:avLst/>
          </a:prstGeom>
          <a:noFill/>
          <a:effectLst>
            <a:softEdge rad="127000"/>
          </a:effectLst>
        </p:spPr>
      </p:pic>
      <p:pic>
        <p:nvPicPr>
          <p:cNvPr id="9" name="7 Marcador de contenido" descr="437.jpg"/>
          <p:cNvPicPr>
            <a:picLocks noChangeAspect="1"/>
          </p:cNvPicPr>
          <p:nvPr/>
        </p:nvPicPr>
        <p:blipFill>
          <a:blip r:embed="rId3" cstate="print"/>
          <a:stretch>
            <a:fillRect/>
          </a:stretch>
        </p:blipFill>
        <p:spPr>
          <a:xfrm>
            <a:off x="5004048" y="3645024"/>
            <a:ext cx="3456384" cy="2751000"/>
          </a:xfrm>
          <a:prstGeom prst="rect">
            <a:avLst/>
          </a:prstGeom>
          <a:effectLst>
            <a:softEdge rad="127000"/>
          </a:effectLst>
        </p:spPr>
      </p:pic>
      <p:cxnSp>
        <p:nvCxnSpPr>
          <p:cNvPr id="12" name="11 Conector recto de flecha"/>
          <p:cNvCxnSpPr>
            <a:stCxn id="3" idx="2"/>
          </p:cNvCxnSpPr>
          <p:nvPr/>
        </p:nvCxnSpPr>
        <p:spPr>
          <a:xfrm flipH="1">
            <a:off x="3275856" y="2492896"/>
            <a:ext cx="118296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3" idx="2"/>
          </p:cNvCxnSpPr>
          <p:nvPr/>
        </p:nvCxnSpPr>
        <p:spPr>
          <a:xfrm>
            <a:off x="4458816" y="2492896"/>
            <a:ext cx="126531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outerShdw blurRad="38100" dist="38100" dir="2700000" algn="tl">
                    <a:srgbClr val="000000">
                      <a:alpha val="43137"/>
                    </a:srgbClr>
                  </a:outerShdw>
                </a:effectLst>
              </a:rPr>
              <a:t>Una vez observados los anillos…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lstStyle/>
          <a:p>
            <a:r>
              <a:rPr lang="es-ES_tradnl" dirty="0" smtClean="0"/>
              <a:t>Calcular los años es muy rápido y sencillo.</a:t>
            </a:r>
          </a:p>
          <a:p>
            <a:r>
              <a:rPr lang="es-ES_tradnl" dirty="0" smtClean="0"/>
              <a:t>Cada anillo marca un periodo de un año.</a:t>
            </a:r>
          </a:p>
          <a:p>
            <a:r>
              <a:rPr lang="es-ES_tradnl" dirty="0" smtClean="0"/>
              <a:t>La lectura se hace de interior a exterior.</a:t>
            </a:r>
          </a:p>
          <a:p>
            <a:endParaRPr lang="es-ES_tradnl" dirty="0" smtClean="0"/>
          </a:p>
          <a:p>
            <a:endParaRPr lang="es-ES" dirty="0"/>
          </a:p>
        </p:txBody>
      </p:sp>
      <p:pic>
        <p:nvPicPr>
          <p:cNvPr id="7170" name="Picture 2" descr="C:\Users\USUARIO1\Desktop\IMPRESIONES MAR\images.jpg"/>
          <p:cNvPicPr>
            <a:picLocks noChangeAspect="1" noChangeArrowheads="1"/>
          </p:cNvPicPr>
          <p:nvPr/>
        </p:nvPicPr>
        <p:blipFill>
          <a:blip r:embed="rId2" cstate="print"/>
          <a:srcRect/>
          <a:stretch>
            <a:fillRect/>
          </a:stretch>
        </p:blipFill>
        <p:spPr bwMode="auto">
          <a:xfrm>
            <a:off x="683568" y="3212976"/>
            <a:ext cx="3816424" cy="3024336"/>
          </a:xfrm>
          <a:prstGeom prst="rect">
            <a:avLst/>
          </a:prstGeom>
          <a:noFill/>
          <a:effectLst>
            <a:softEdge rad="31750"/>
          </a:effectLst>
        </p:spPr>
      </p:pic>
      <p:pic>
        <p:nvPicPr>
          <p:cNvPr id="4098" name="Picture 2" descr="C:\Users\USUARIO1\Desktop\IMPRESIONES MAR\anillos del crecimiento.jpg"/>
          <p:cNvPicPr>
            <a:picLocks noChangeAspect="1" noChangeArrowheads="1"/>
          </p:cNvPicPr>
          <p:nvPr/>
        </p:nvPicPr>
        <p:blipFill>
          <a:blip r:embed="rId3" cstate="print"/>
          <a:srcRect/>
          <a:stretch>
            <a:fillRect/>
          </a:stretch>
        </p:blipFill>
        <p:spPr bwMode="auto">
          <a:xfrm>
            <a:off x="4788024" y="3212976"/>
            <a:ext cx="3816424" cy="302433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900336"/>
          </a:xfrm>
        </p:spPr>
        <p:txBody>
          <a:bodyPr>
            <a:noAutofit/>
          </a:bodyPr>
          <a:lstStyle/>
          <a:p>
            <a:r>
              <a:rPr lang="es-ES_tradnl" sz="2400" b="1" dirty="0" smtClean="0">
                <a:effectLst>
                  <a:outerShdw blurRad="38100" dist="38100" dir="2700000" algn="tl">
                    <a:srgbClr val="000000">
                      <a:alpha val="43137"/>
                    </a:srgbClr>
                  </a:outerShdw>
                </a:effectLst>
              </a:rPr>
              <a:t>Los anillos también nos indican el tipo de vida que ha tenido el árbol</a:t>
            </a:r>
            <a:endParaRPr lang="es-ES" sz="2400"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lstStyle/>
          <a:p>
            <a:r>
              <a:rPr lang="es-ES_tradnl" dirty="0" smtClean="0"/>
              <a:t>La salud del árbol</a:t>
            </a:r>
          </a:p>
          <a:p>
            <a:r>
              <a:rPr lang="es-ES_tradnl" dirty="0" smtClean="0"/>
              <a:t>Incendios que se han podido producir en ese bosque</a:t>
            </a:r>
          </a:p>
          <a:p>
            <a:r>
              <a:rPr lang="es-ES_tradnl" dirty="0" smtClean="0"/>
              <a:t>Plagas que lo han debilitado</a:t>
            </a:r>
          </a:p>
          <a:p>
            <a:r>
              <a:rPr lang="es-ES_tradnl" dirty="0" smtClean="0"/>
              <a:t>La lucha con otros árboles por el espacio</a:t>
            </a:r>
          </a:p>
          <a:p>
            <a:endParaRPr lang="es-ES" dirty="0"/>
          </a:p>
        </p:txBody>
      </p:sp>
      <p:pic>
        <p:nvPicPr>
          <p:cNvPr id="5122" name="Picture 2" descr="C:\Users\USUARIO1\Desktop\IMPRESIONES MAR\anillos003.jpg"/>
          <p:cNvPicPr>
            <a:picLocks noChangeAspect="1" noChangeArrowheads="1"/>
          </p:cNvPicPr>
          <p:nvPr/>
        </p:nvPicPr>
        <p:blipFill>
          <a:blip r:embed="rId2" cstate="print"/>
          <a:srcRect/>
          <a:stretch>
            <a:fillRect/>
          </a:stretch>
        </p:blipFill>
        <p:spPr bwMode="auto">
          <a:xfrm>
            <a:off x="755576" y="3573016"/>
            <a:ext cx="4032448" cy="3043808"/>
          </a:xfrm>
          <a:prstGeom prst="rect">
            <a:avLst/>
          </a:prstGeom>
          <a:noFill/>
          <a:effectLst>
            <a:softEdge rad="63500"/>
          </a:effectLst>
        </p:spPr>
      </p:pic>
      <p:pic>
        <p:nvPicPr>
          <p:cNvPr id="5123" name="Picture 3" descr="C:\Users\USUARIO1\Documents\tumblr_m0ugi75PTA1qmn7uco1_1280.png"/>
          <p:cNvPicPr>
            <a:picLocks noChangeAspect="1" noChangeArrowheads="1"/>
          </p:cNvPicPr>
          <p:nvPr/>
        </p:nvPicPr>
        <p:blipFill>
          <a:blip r:embed="rId3" cstate="print"/>
          <a:srcRect/>
          <a:stretch>
            <a:fillRect/>
          </a:stretch>
        </p:blipFill>
        <p:spPr bwMode="auto">
          <a:xfrm>
            <a:off x="5148064" y="3573016"/>
            <a:ext cx="3542531" cy="3024336"/>
          </a:xfrm>
          <a:prstGeom prst="rect">
            <a:avLst/>
          </a:prstGeom>
          <a:noFill/>
          <a:effectLst>
            <a:softEdge rad="63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outerShdw blurRad="38100" dist="38100" dir="2700000" algn="tl">
                    <a:srgbClr val="000000">
                      <a:alpha val="43137"/>
                    </a:srgbClr>
                  </a:outerShdw>
                </a:effectLst>
              </a:rPr>
              <a:t>ANILLOS GRUESOS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67544" y="1196752"/>
            <a:ext cx="8229600" cy="4937760"/>
          </a:xfrm>
        </p:spPr>
        <p:txBody>
          <a:bodyPr>
            <a:normAutofit/>
          </a:bodyPr>
          <a:lstStyle/>
          <a:p>
            <a:r>
              <a:rPr lang="es-ES_tradnl" sz="2400" dirty="0" smtClean="0"/>
              <a:t>Están muy marcados.</a:t>
            </a:r>
          </a:p>
          <a:p>
            <a:r>
              <a:rPr lang="es-ES_tradnl" sz="2400" dirty="0" smtClean="0"/>
              <a:t>Indica que ese año el árbol recibió: </a:t>
            </a:r>
          </a:p>
          <a:p>
            <a:pPr>
              <a:buNone/>
            </a:pPr>
            <a:r>
              <a:rPr lang="es-ES_tradnl" sz="2400" dirty="0" smtClean="0"/>
              <a:t>       Buena alimentación</a:t>
            </a:r>
          </a:p>
          <a:p>
            <a:pPr>
              <a:buNone/>
            </a:pPr>
            <a:r>
              <a:rPr lang="es-ES_tradnl" sz="2400" dirty="0" smtClean="0"/>
              <a:t>       Grandes dosis de agua (año abundante en lluvias)                                 </a:t>
            </a:r>
          </a:p>
          <a:p>
            <a:pPr>
              <a:buNone/>
            </a:pPr>
            <a:r>
              <a:rPr lang="es-ES_tradnl" sz="2400" dirty="0" smtClean="0"/>
              <a:t>       Mucha energía solar</a:t>
            </a:r>
          </a:p>
          <a:p>
            <a:r>
              <a:rPr lang="es-ES_tradnl" sz="2400" dirty="0" smtClean="0"/>
              <a:t>Nos indican que se han desarrollado en épocas de clima templado.</a:t>
            </a:r>
          </a:p>
          <a:p>
            <a:pPr>
              <a:buNone/>
            </a:pPr>
            <a:endParaRPr lang="es-ES_tradnl" sz="2800" dirty="0" smtClean="0"/>
          </a:p>
          <a:p>
            <a:endParaRPr lang="es-ES_tradnl" sz="2800" dirty="0" smtClean="0"/>
          </a:p>
          <a:p>
            <a:endParaRPr lang="es-ES_tradnl" sz="2800" dirty="0" smtClean="0"/>
          </a:p>
        </p:txBody>
      </p:sp>
      <p:sp>
        <p:nvSpPr>
          <p:cNvPr id="6" name="5 Elipse"/>
          <p:cNvSpPr/>
          <p:nvPr/>
        </p:nvSpPr>
        <p:spPr>
          <a:xfrm>
            <a:off x="971600"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971600" y="22768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C:\Users\USUARIO1\Desktop\IMPRESIONES MAR\bahamas01-portfolio.jpg"/>
          <p:cNvPicPr>
            <a:picLocks noChangeAspect="1" noChangeArrowheads="1"/>
          </p:cNvPicPr>
          <p:nvPr/>
        </p:nvPicPr>
        <p:blipFill>
          <a:blip r:embed="rId2" cstate="print"/>
          <a:srcRect/>
          <a:stretch>
            <a:fillRect/>
          </a:stretch>
        </p:blipFill>
        <p:spPr bwMode="auto">
          <a:xfrm>
            <a:off x="2699792" y="4221088"/>
            <a:ext cx="3600400" cy="2258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Elipse"/>
          <p:cNvSpPr/>
          <p:nvPr/>
        </p:nvSpPr>
        <p:spPr>
          <a:xfrm>
            <a:off x="971600" y="27089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outerShdw blurRad="38100" dist="38100" dir="2700000" algn="tl">
                    <a:srgbClr val="000000">
                      <a:alpha val="43137"/>
                    </a:srgbClr>
                  </a:outerShdw>
                </a:effectLst>
              </a:rPr>
              <a:t>ANILLOS FINOS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lstStyle/>
          <a:p>
            <a:r>
              <a:rPr lang="es-ES_tradnl" dirty="0" smtClean="0"/>
              <a:t>El árbol no recibió los cuidados necesarios (agua, energía solar…)</a:t>
            </a:r>
          </a:p>
          <a:p>
            <a:r>
              <a:rPr lang="es-ES_tradnl" dirty="0" smtClean="0"/>
              <a:t>No se nutrió debidamente.</a:t>
            </a:r>
          </a:p>
          <a:p>
            <a:r>
              <a:rPr lang="es-ES_tradnl" dirty="0" smtClean="0"/>
              <a:t>Nos indican épocas frías en las cuales al árbol le resulta más difícil asimilar los nutrientes que favorecen a su desarrollo.</a:t>
            </a:r>
          </a:p>
          <a:p>
            <a:endParaRPr lang="es-ES_tradnl" dirty="0" smtClean="0"/>
          </a:p>
          <a:p>
            <a:endParaRPr lang="es-ES" dirty="0"/>
          </a:p>
        </p:txBody>
      </p:sp>
      <p:pic>
        <p:nvPicPr>
          <p:cNvPr id="3074" name="Picture 2" descr="C:\Users\USUARIO1\Desktop\IMPRESIONES MAR\Anillos-de-crecimiento-de-un-arbol.jpg"/>
          <p:cNvPicPr>
            <a:picLocks noChangeAspect="1" noChangeArrowheads="1"/>
          </p:cNvPicPr>
          <p:nvPr/>
        </p:nvPicPr>
        <p:blipFill>
          <a:blip r:embed="rId2" cstate="print"/>
          <a:srcRect/>
          <a:stretch>
            <a:fillRect/>
          </a:stretch>
        </p:blipFill>
        <p:spPr bwMode="auto">
          <a:xfrm>
            <a:off x="2627784" y="3989478"/>
            <a:ext cx="3168352" cy="2340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Flecha abajo"/>
          <p:cNvSpPr/>
          <p:nvPr/>
        </p:nvSpPr>
        <p:spPr>
          <a:xfrm>
            <a:off x="3995936" y="4509120"/>
            <a:ext cx="360040" cy="5760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764704"/>
          </a:xfrm>
        </p:spPr>
        <p:txBody>
          <a:bodyPr/>
          <a:lstStyle/>
          <a:p>
            <a:pPr algn="ctr"/>
            <a:r>
              <a:rPr lang="es-ES_tradnl" dirty="0" smtClean="0">
                <a:effectLst>
                  <a:outerShdw blurRad="38100" dist="38100" dir="2700000" algn="tl">
                    <a:srgbClr val="000000">
                      <a:alpha val="43137"/>
                    </a:srgbClr>
                  </a:outerShdw>
                </a:effectLst>
              </a:rPr>
              <a:t>DRACAENA DRACO o DRAGO</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908720"/>
            <a:ext cx="4041648" cy="5184576"/>
          </a:xfrm>
        </p:spPr>
        <p:txBody>
          <a:bodyPr>
            <a:normAutofit/>
          </a:bodyPr>
          <a:lstStyle/>
          <a:p>
            <a:r>
              <a:rPr lang="es-ES_tradnl" sz="1600" dirty="0" smtClean="0"/>
              <a:t>Según la leyenda, los dragones se                         convertían en dragos al morir.                       </a:t>
            </a:r>
          </a:p>
          <a:p>
            <a:r>
              <a:rPr lang="es-ES" sz="1600" dirty="0" smtClean="0"/>
              <a:t>Las flores, que surgen en racimos terminales, son de color blanco</a:t>
            </a:r>
          </a:p>
          <a:p>
            <a:r>
              <a:rPr lang="es-ES" sz="1600" dirty="0" smtClean="0"/>
              <a:t>Los frutos carnosos, de entre 1 a 1,5 cm, son redondos y anaranjados.</a:t>
            </a:r>
          </a:p>
          <a:p>
            <a:r>
              <a:rPr lang="es-ES" sz="1600" dirty="0" smtClean="0"/>
              <a:t>Es la única planta del mundo cuya savia es de color rojo y no blanco. </a:t>
            </a:r>
          </a:p>
          <a:p>
            <a:endParaRPr lang="es-ES" sz="1600" dirty="0" smtClean="0"/>
          </a:p>
          <a:p>
            <a:endParaRPr lang="es-ES" sz="1600" dirty="0"/>
          </a:p>
        </p:txBody>
      </p:sp>
      <p:sp>
        <p:nvSpPr>
          <p:cNvPr id="4" name="3 Marcador de contenido"/>
          <p:cNvSpPr>
            <a:spLocks noGrp="1"/>
          </p:cNvSpPr>
          <p:nvPr>
            <p:ph sz="quarter" idx="2"/>
          </p:nvPr>
        </p:nvSpPr>
        <p:spPr>
          <a:xfrm>
            <a:off x="4632198" y="908720"/>
            <a:ext cx="4041648" cy="5245192"/>
          </a:xfrm>
        </p:spPr>
        <p:txBody>
          <a:bodyPr>
            <a:normAutofit/>
          </a:bodyPr>
          <a:lstStyle/>
          <a:p>
            <a:r>
              <a:rPr lang="es-ES_tradnl" sz="1600" dirty="0" smtClean="0"/>
              <a:t>Una especie vegetal típica del clima subtropical presente en la </a:t>
            </a:r>
            <a:r>
              <a:rPr lang="es-ES_tradnl" sz="1600" dirty="0" err="1" smtClean="0"/>
              <a:t>Macaronesia</a:t>
            </a:r>
            <a:r>
              <a:rPr lang="es-ES_tradnl" sz="1600" dirty="0" smtClean="0"/>
              <a:t>, </a:t>
            </a:r>
            <a:r>
              <a:rPr lang="es-ES_tradnl" sz="1600" dirty="0" err="1" smtClean="0"/>
              <a:t>partícularmente</a:t>
            </a:r>
            <a:r>
              <a:rPr lang="es-ES_tradnl" sz="1600" dirty="0" smtClean="0"/>
              <a:t> de las Islas Canarias.</a:t>
            </a:r>
          </a:p>
          <a:p>
            <a:r>
              <a:rPr lang="es-ES_tradnl" sz="1600" dirty="0" smtClean="0"/>
              <a:t>Es considerado símbolo natural de la isla de Tenerife, junto con el pinzón azul.</a:t>
            </a:r>
          </a:p>
          <a:p>
            <a:r>
              <a:rPr lang="es-ES" sz="1600" dirty="0" smtClean="0"/>
              <a:t>Para los antiguos aborígenes, en la Antigua Roma y en la Edad Media este árbol tenía propiedades mágicas.</a:t>
            </a:r>
          </a:p>
          <a:p>
            <a:r>
              <a:rPr lang="es-ES" sz="1600" dirty="0" smtClean="0"/>
              <a:t>Su savia, que se transforma en roja en contacto con el aire ("sangre de drago"), se comercializaba debido a sus propiedades medicinales y a su uso en tintes y barnices.</a:t>
            </a:r>
          </a:p>
          <a:p>
            <a:r>
              <a:rPr lang="es-ES" sz="1600" dirty="0" smtClean="0"/>
              <a:t> De su madera se hacían rodelas.</a:t>
            </a:r>
            <a:endParaRPr lang="es-ES_tradnl" sz="1600" dirty="0" smtClean="0"/>
          </a:p>
        </p:txBody>
      </p:sp>
      <p:pic>
        <p:nvPicPr>
          <p:cNvPr id="5" name="Picture 2" descr="C:\Users\USUARIO1\Documents\drago-cadiz.jpg"/>
          <p:cNvPicPr>
            <a:picLocks noChangeAspect="1" noChangeArrowheads="1"/>
          </p:cNvPicPr>
          <p:nvPr/>
        </p:nvPicPr>
        <p:blipFill>
          <a:blip r:embed="rId2" cstate="print"/>
          <a:srcRect/>
          <a:stretch>
            <a:fillRect/>
          </a:stretch>
        </p:blipFill>
        <p:spPr bwMode="auto">
          <a:xfrm>
            <a:off x="1043608" y="3429000"/>
            <a:ext cx="2592288" cy="2296437"/>
          </a:xfrm>
          <a:prstGeom prst="rect">
            <a:avLst/>
          </a:prstGeom>
          <a:noFill/>
          <a:effectLst>
            <a:softEdge rad="63500"/>
          </a:effectLst>
        </p:spPr>
      </p:pic>
      <p:pic>
        <p:nvPicPr>
          <p:cNvPr id="2050" name="Picture 2" descr="C:\Users\USUARIO1\Documents\drago.jpg"/>
          <p:cNvPicPr>
            <a:picLocks noChangeAspect="1" noChangeArrowheads="1"/>
          </p:cNvPicPr>
          <p:nvPr/>
        </p:nvPicPr>
        <p:blipFill>
          <a:blip r:embed="rId3" cstate="print"/>
          <a:srcRect/>
          <a:stretch>
            <a:fillRect/>
          </a:stretch>
        </p:blipFill>
        <p:spPr bwMode="auto">
          <a:xfrm>
            <a:off x="5868144" y="5301208"/>
            <a:ext cx="1656183" cy="1152128"/>
          </a:xfrm>
          <a:prstGeom prst="rect">
            <a:avLst/>
          </a:prstGeom>
          <a:noFill/>
          <a:effectLst>
            <a:softEdge rad="3175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824136"/>
          </a:xfrm>
        </p:spPr>
        <p:txBody>
          <a:bodyPr>
            <a:normAutofit/>
          </a:bodyPr>
          <a:lstStyle/>
          <a:p>
            <a:r>
              <a:rPr lang="es-ES_tradnl" sz="2800" dirty="0" smtClean="0">
                <a:effectLst>
                  <a:outerShdw blurRad="38100" dist="38100" dir="2700000" algn="tl">
                    <a:srgbClr val="000000">
                      <a:alpha val="43137"/>
                    </a:srgbClr>
                  </a:outerShdw>
                </a:effectLst>
              </a:rPr>
              <a:t>DRAGO MILENARIO DE ICOD DE LOS VINOS</a:t>
            </a:r>
            <a:endParaRPr lang="es-ES" sz="2800" dirty="0"/>
          </a:p>
        </p:txBody>
      </p:sp>
      <p:sp>
        <p:nvSpPr>
          <p:cNvPr id="3" name="2 Marcador de contenido"/>
          <p:cNvSpPr>
            <a:spLocks noGrp="1"/>
          </p:cNvSpPr>
          <p:nvPr>
            <p:ph sz="quarter" idx="1"/>
          </p:nvPr>
        </p:nvSpPr>
        <p:spPr/>
        <p:txBody>
          <a:bodyPr>
            <a:normAutofit/>
          </a:bodyPr>
          <a:lstStyle/>
          <a:p>
            <a:r>
              <a:rPr lang="es-ES" sz="1400" dirty="0" smtClean="0"/>
              <a:t>Según la leyenda este árbol podría ser la representación terrenal del Dragón del Jardín de las Hespérides</a:t>
            </a:r>
          </a:p>
          <a:p>
            <a:r>
              <a:rPr lang="es-ES_tradnl" sz="1400" dirty="0" smtClean="0"/>
              <a:t>Siempre se le ha atribuido una edad de 3000 años, pero estudios recientes lo sitúan entre los 800 y los 1000 años.</a:t>
            </a:r>
          </a:p>
          <a:p>
            <a:r>
              <a:rPr lang="es-ES_tradnl" sz="1400" dirty="0" smtClean="0"/>
              <a:t>Es el drago más longevo y grande que se conoce en todo el mundo.</a:t>
            </a:r>
          </a:p>
          <a:p>
            <a:r>
              <a:rPr lang="es-ES" sz="1400" dirty="0" smtClean="0"/>
              <a:t>Mide 18 metros de altura y tiene un perímetro en la base de 20 metros aunque alcanza los casi 60 en su copa</a:t>
            </a:r>
          </a:p>
          <a:p>
            <a:r>
              <a:rPr lang="es-ES" sz="1400" dirty="0" smtClean="0"/>
              <a:t>El drago no es un árbol, no posee tronco leñoso, esto ocasiona dificultades en la datación de los ejemplares, pues lógicamente tampoco tiene anillos de crecimiento</a:t>
            </a:r>
          </a:p>
          <a:p>
            <a:r>
              <a:rPr lang="es-ES" sz="1400" dirty="0" smtClean="0"/>
              <a:t>Por este motivo, su edad solamente se puede estimar por el número de hileras de ramas, ya que se va ramificando después de la primera floración, aproximadamente cada 15 años.</a:t>
            </a:r>
          </a:p>
          <a:p>
            <a:endParaRPr lang="es-ES" sz="1400" dirty="0" smtClean="0"/>
          </a:p>
          <a:p>
            <a:endParaRPr lang="es-ES" sz="1400" dirty="0" smtClean="0"/>
          </a:p>
          <a:p>
            <a:pPr>
              <a:buNone/>
            </a:pPr>
            <a:endParaRPr lang="es-ES_tradnl" sz="1800" dirty="0" smtClean="0"/>
          </a:p>
          <a:p>
            <a:endParaRPr lang="es-ES_tradnl" sz="1800" dirty="0" smtClean="0"/>
          </a:p>
          <a:p>
            <a:endParaRPr lang="es-ES_tradnl" sz="1800" dirty="0" smtClean="0"/>
          </a:p>
          <a:p>
            <a:endParaRPr lang="es-ES" sz="1800" dirty="0" smtClean="0"/>
          </a:p>
          <a:p>
            <a:endParaRPr lang="es-ES" sz="1800" dirty="0"/>
          </a:p>
        </p:txBody>
      </p:sp>
      <p:sp>
        <p:nvSpPr>
          <p:cNvPr id="4" name="3 Marcador de contenido"/>
          <p:cNvSpPr>
            <a:spLocks noGrp="1"/>
          </p:cNvSpPr>
          <p:nvPr>
            <p:ph sz="quarter" idx="2"/>
          </p:nvPr>
        </p:nvSpPr>
        <p:spPr>
          <a:xfrm>
            <a:off x="4572000" y="953344"/>
            <a:ext cx="4041648" cy="5904656"/>
          </a:xfrm>
        </p:spPr>
        <p:txBody>
          <a:bodyPr>
            <a:normAutofit/>
          </a:bodyPr>
          <a:lstStyle/>
          <a:p>
            <a:pPr>
              <a:buNone/>
            </a:pPr>
            <a:endParaRPr lang="es-ES" sz="1600" dirty="0" smtClean="0"/>
          </a:p>
          <a:p>
            <a:r>
              <a:rPr lang="es-ES" sz="1400" dirty="0" smtClean="0"/>
              <a:t>Supone un auténtico reloj biológico para los agricultores de la zona que según sea la floración estival auguran una mejor o peor cosecha en el invierno</a:t>
            </a:r>
          </a:p>
          <a:p>
            <a:r>
              <a:rPr lang="es-ES" sz="1400" dirty="0" smtClean="0"/>
              <a:t>En el año 1917 fue declarado Monumento Nacional</a:t>
            </a:r>
          </a:p>
          <a:p>
            <a:r>
              <a:rPr lang="es-ES" sz="1400" dirty="0" smtClean="0"/>
              <a:t>Jugo que al condensarse adquiere el color de la sangre y al que se le atribuyen propiedades curativas</a:t>
            </a:r>
          </a:p>
          <a:p>
            <a:endParaRPr lang="es-ES" sz="1600" dirty="0" smtClean="0"/>
          </a:p>
          <a:p>
            <a:endParaRPr lang="es-ES" sz="1600" dirty="0"/>
          </a:p>
        </p:txBody>
      </p:sp>
      <p:pic>
        <p:nvPicPr>
          <p:cNvPr id="5" name="Picture 2" descr="C:\Users\USUARIO1\Documents\240px-Dracaena_draco.jpg"/>
          <p:cNvPicPr>
            <a:picLocks noChangeAspect="1" noChangeArrowheads="1"/>
          </p:cNvPicPr>
          <p:nvPr/>
        </p:nvPicPr>
        <p:blipFill>
          <a:blip r:embed="rId2" cstate="print"/>
          <a:srcRect/>
          <a:stretch>
            <a:fillRect/>
          </a:stretch>
        </p:blipFill>
        <p:spPr bwMode="auto">
          <a:xfrm>
            <a:off x="6804248" y="4293096"/>
            <a:ext cx="2124744" cy="1986045"/>
          </a:xfrm>
          <a:prstGeom prst="rect">
            <a:avLst/>
          </a:prstGeom>
          <a:noFill/>
          <a:effectLst>
            <a:softEdge rad="63500"/>
          </a:effectLst>
        </p:spPr>
      </p:pic>
      <p:pic>
        <p:nvPicPr>
          <p:cNvPr id="4098" name="Picture 2" descr="C:\Users\USUARIO1\Documents\drago_.jpg"/>
          <p:cNvPicPr>
            <a:picLocks noChangeAspect="1" noChangeArrowheads="1"/>
          </p:cNvPicPr>
          <p:nvPr/>
        </p:nvPicPr>
        <p:blipFill>
          <a:blip r:embed="rId3" cstate="print"/>
          <a:srcRect/>
          <a:stretch>
            <a:fillRect/>
          </a:stretch>
        </p:blipFill>
        <p:spPr bwMode="auto">
          <a:xfrm>
            <a:off x="4499992" y="3501008"/>
            <a:ext cx="2088232" cy="1891847"/>
          </a:xfrm>
          <a:prstGeom prst="rect">
            <a:avLst/>
          </a:prstGeom>
          <a:noFill/>
          <a:effectLst>
            <a:softEdge rad="63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1172</TotalTime>
  <Words>831</Words>
  <Application>Microsoft Office PowerPoint</Application>
  <PresentationFormat>Presentación en pantalla (4:3)</PresentationFormat>
  <Paragraphs>97</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Bookman Old Style</vt:lpstr>
      <vt:lpstr>Calibri</vt:lpstr>
      <vt:lpstr>Courier New</vt:lpstr>
      <vt:lpstr>Gill Sans MT</vt:lpstr>
      <vt:lpstr>Wingdings</vt:lpstr>
      <vt:lpstr>Wingdings 3</vt:lpstr>
      <vt:lpstr>Origen</vt:lpstr>
      <vt:lpstr>Números en los árboles</vt:lpstr>
      <vt:lpstr>LA DENDROLOGÍA</vt:lpstr>
      <vt:lpstr>¿Cómo calculamos la edad de un árbol?</vt:lpstr>
      <vt:lpstr>Una vez observados los anillos…</vt:lpstr>
      <vt:lpstr>Los anillos también nos indican el tipo de vida que ha tenido el árbol</vt:lpstr>
      <vt:lpstr>ANILLOS GRUESOS</vt:lpstr>
      <vt:lpstr>ANILLOS FINOS</vt:lpstr>
      <vt:lpstr>DRACAENA DRACO o DRAGO</vt:lpstr>
      <vt:lpstr>DRAGO MILENARIO DE ICOD DE LOS VINOS</vt:lpstr>
      <vt:lpstr>LAS SEQUOIAS</vt:lpstr>
      <vt:lpstr>SEQUOIAS EN ESPAÑA</vt:lpstr>
      <vt:lpstr>CURIOSIDADES</vt:lpstr>
      <vt:lpstr>EL ÁRBOL DE GUERNIKA</vt:lpstr>
      <vt:lpstr>EL MEJOR OLIVO MONUMENTAL DE ESPAÑA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DENDROCRONOLOGÍA</dc:title>
  <dc:creator>USUARIO1</dc:creator>
  <cp:lastModifiedBy>marta lorente</cp:lastModifiedBy>
  <cp:revision>110</cp:revision>
  <dcterms:created xsi:type="dcterms:W3CDTF">2014-12-13T17:01:18Z</dcterms:created>
  <dcterms:modified xsi:type="dcterms:W3CDTF">2015-01-16T16:38:38Z</dcterms:modified>
</cp:coreProperties>
</file>