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3" r:id="rId7"/>
    <p:sldId id="264" r:id="rId8"/>
    <p:sldId id="265" r:id="rId9"/>
    <p:sldId id="269" r:id="rId10"/>
    <p:sldId id="266" r:id="rId11"/>
    <p:sldId id="270" r:id="rId12"/>
    <p:sldId id="267" r:id="rId13"/>
    <p:sldId id="271" r:id="rId14"/>
    <p:sldId id="273" r:id="rId15"/>
    <p:sldId id="274" r:id="rId16"/>
    <p:sldId id="275"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6CE5BD1-F6CE-424D-88E3-C8CC7F756018}" type="slidenum">
              <a:rPr lang="es-ES" smtClean="0"/>
              <a:t>‹Nº›</a:t>
            </a:fld>
            <a:endParaRPr lang="es-E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6CE5BD1-F6CE-424D-88E3-C8CC7F756018}" type="slidenum">
              <a:rPr lang="es-ES" smtClean="0"/>
              <a:t>‹Nº›</a:t>
            </a:fld>
            <a:endParaRPr lang="es-ES" dirty="0"/>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6BEBAC-792E-4271-A82D-DECF12FFE072}" type="datetimeFigureOut">
              <a:rPr lang="es-ES" smtClean="0"/>
              <a:t>16/01/2015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6CE5BD1-F6CE-424D-88E3-C8CC7F756018}"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B6BEBAC-792E-4271-A82D-DECF12FFE072}" type="datetimeFigureOut">
              <a:rPr lang="es-ES" smtClean="0"/>
              <a:t>16/01/2015</a:t>
            </a:fld>
            <a:endParaRPr lang="es-E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6CE5BD1-F6CE-424D-88E3-C8CC7F756018}" type="slidenum">
              <a:rPr lang="es-ES" smtClean="0"/>
              <a:t>‹Nº›</a:t>
            </a:fld>
            <a:endParaRPr lang="es-E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0" y="260649"/>
            <a:ext cx="9144000" cy="648072"/>
          </a:xfrm>
        </p:spPr>
        <p:txBody>
          <a:bodyPr/>
          <a:lstStyle/>
          <a:p>
            <a:pPr algn="ctr"/>
            <a:r>
              <a:rPr lang="es-ES" sz="4400" dirty="0" smtClean="0">
                <a:latin typeface="Clarendon" pitchFamily="2" charset="0"/>
              </a:rPr>
              <a:t>La </a:t>
            </a:r>
            <a:r>
              <a:rPr lang="es-ES" sz="4400" dirty="0" smtClean="0">
                <a:latin typeface="Clarendon" pitchFamily="2" charset="0"/>
              </a:rPr>
              <a:t>historia </a:t>
            </a:r>
            <a:r>
              <a:rPr lang="es-ES" sz="4400" dirty="0" smtClean="0">
                <a:latin typeface="Clarendon" pitchFamily="2" charset="0"/>
              </a:rPr>
              <a:t>de la Tierra</a:t>
            </a:r>
            <a:endParaRPr lang="es-ES" sz="4400" dirty="0">
              <a:latin typeface="Clarendon" pitchFamily="2" charset="0"/>
            </a:endParaRPr>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011" y="1736811"/>
            <a:ext cx="6480720" cy="4860541"/>
          </a:xfrm>
          <a:prstGeom prst="rect">
            <a:avLst/>
          </a:prstGeom>
        </p:spPr>
      </p:pic>
    </p:spTree>
    <p:extLst>
      <p:ext uri="{BB962C8B-B14F-4D97-AF65-F5344CB8AC3E}">
        <p14:creationId xmlns:p14="http://schemas.microsoft.com/office/powerpoint/2010/main" val="239089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16 de noviembre</a:t>
            </a:r>
            <a:br>
              <a:rPr lang="es-ES" sz="2800" cap="none" dirty="0" smtClean="0">
                <a:latin typeface="Eras Bold ITC" pitchFamily="34" charset="0"/>
              </a:rPr>
            </a:br>
            <a:r>
              <a:rPr lang="es-ES" sz="2800" cap="none" dirty="0" smtClean="0">
                <a:latin typeface="Eras Bold ITC" pitchFamily="34" charset="0"/>
              </a:rPr>
              <a:t>Explosión cámbrica</a:t>
            </a:r>
            <a:endParaRPr lang="es-ES" sz="2800" cap="none" dirty="0">
              <a:latin typeface="Eras Bold ITC" pitchFamily="34" charset="0"/>
            </a:endParaRPr>
          </a:p>
        </p:txBody>
      </p:sp>
      <p:sp>
        <p:nvSpPr>
          <p:cNvPr id="3" name="2 Marcador de texto"/>
          <p:cNvSpPr>
            <a:spLocks noGrp="1"/>
          </p:cNvSpPr>
          <p:nvPr>
            <p:ph type="body" idx="1"/>
          </p:nvPr>
        </p:nvSpPr>
        <p:spPr>
          <a:xfrm>
            <a:off x="673270" y="908720"/>
            <a:ext cx="7885113" cy="3168352"/>
          </a:xfrm>
        </p:spPr>
        <p:txBody>
          <a:bodyPr>
            <a:normAutofit lnSpcReduction="10000"/>
          </a:bodyPr>
          <a:lstStyle/>
          <a:p>
            <a:pPr algn="just"/>
            <a:r>
              <a:rPr lang="es-ES" sz="2000" dirty="0">
                <a:solidFill>
                  <a:schemeClr val="tx1"/>
                </a:solidFill>
                <a:latin typeface="Rockwell" pitchFamily="18" charset="0"/>
              </a:rPr>
              <a:t>En unos pocos millones de años la vida florece en los mares con una </a:t>
            </a:r>
            <a:r>
              <a:rPr lang="es-ES" sz="2000" dirty="0" smtClean="0">
                <a:solidFill>
                  <a:schemeClr val="tx1"/>
                </a:solidFill>
                <a:latin typeface="Rockwell" pitchFamily="18" charset="0"/>
              </a:rPr>
              <a:t>variedad extraordinaria </a:t>
            </a:r>
            <a:r>
              <a:rPr lang="es-ES" sz="2000" dirty="0">
                <a:solidFill>
                  <a:schemeClr val="tx1"/>
                </a:solidFill>
                <a:latin typeface="Rockwell" pitchFamily="18" charset="0"/>
              </a:rPr>
              <a:t>de </a:t>
            </a:r>
            <a:r>
              <a:rPr lang="es-ES" sz="2000" dirty="0" smtClean="0">
                <a:solidFill>
                  <a:schemeClr val="tx1"/>
                </a:solidFill>
                <a:latin typeface="Rockwell" pitchFamily="18" charset="0"/>
              </a:rPr>
              <a:t>especies. </a:t>
            </a:r>
          </a:p>
          <a:p>
            <a:pPr algn="just"/>
            <a:r>
              <a:rPr lang="es-ES" sz="2000" dirty="0" smtClean="0">
                <a:solidFill>
                  <a:schemeClr val="tx1"/>
                </a:solidFill>
                <a:latin typeface="Rockwell" pitchFamily="18" charset="0"/>
              </a:rPr>
              <a:t>En el período </a:t>
            </a:r>
            <a:r>
              <a:rPr lang="es-ES" sz="2000" dirty="0" smtClean="0">
                <a:solidFill>
                  <a:schemeClr val="tx1"/>
                </a:solidFill>
                <a:latin typeface="Rockwell" pitchFamily="18" charset="0"/>
              </a:rPr>
              <a:t>Ordovicio</a:t>
            </a:r>
            <a:r>
              <a:rPr lang="es-ES" sz="2000" dirty="0" smtClean="0">
                <a:solidFill>
                  <a:schemeClr val="tx1"/>
                </a:solidFill>
                <a:latin typeface="Rockwell" pitchFamily="18" charset="0"/>
              </a:rPr>
              <a:t> </a:t>
            </a:r>
            <a:r>
              <a:rPr lang="es-ES" sz="2000" dirty="0">
                <a:solidFill>
                  <a:schemeClr val="tx1"/>
                </a:solidFill>
                <a:latin typeface="Rockwell" pitchFamily="18" charset="0"/>
              </a:rPr>
              <a:t>fueron muy abundantes los trilobites y los corales y, al mismo tiempo que aparecían las primeras formas de </a:t>
            </a:r>
            <a:r>
              <a:rPr lang="es-ES" sz="2000" dirty="0" smtClean="0">
                <a:solidFill>
                  <a:schemeClr val="tx1"/>
                </a:solidFill>
                <a:latin typeface="Rockwell" pitchFamily="18" charset="0"/>
              </a:rPr>
              <a:t>vertebrados marinos, algunas </a:t>
            </a:r>
            <a:r>
              <a:rPr lang="es-ES" sz="2000" dirty="0">
                <a:solidFill>
                  <a:schemeClr val="tx1"/>
                </a:solidFill>
                <a:latin typeface="Rockwell" pitchFamily="18" charset="0"/>
              </a:rPr>
              <a:t>plantas e invertebrados iniciaron la colonización de tierra firme. </a:t>
            </a:r>
            <a:r>
              <a:rPr lang="es-ES" sz="2000" dirty="0" smtClean="0">
                <a:solidFill>
                  <a:schemeClr val="tx1"/>
                </a:solidFill>
                <a:latin typeface="Rockwell" pitchFamily="18" charset="0"/>
              </a:rPr>
              <a:t>Por </a:t>
            </a:r>
            <a:r>
              <a:rPr lang="es-ES" sz="2000" dirty="0">
                <a:solidFill>
                  <a:schemeClr val="tx1"/>
                </a:solidFill>
                <a:latin typeface="Rockwell" pitchFamily="18" charset="0"/>
              </a:rPr>
              <a:t>su </a:t>
            </a:r>
            <a:r>
              <a:rPr lang="es-ES" sz="2000" dirty="0" smtClean="0">
                <a:solidFill>
                  <a:schemeClr val="tx1"/>
                </a:solidFill>
                <a:latin typeface="Rockwell" pitchFamily="18" charset="0"/>
              </a:rPr>
              <a:t>parte, el </a:t>
            </a:r>
            <a:r>
              <a:rPr lang="es-ES" sz="2000" dirty="0">
                <a:solidFill>
                  <a:schemeClr val="tx1"/>
                </a:solidFill>
                <a:latin typeface="Rockwell" pitchFamily="18" charset="0"/>
              </a:rPr>
              <a:t>Silúrico, estuvo </a:t>
            </a:r>
            <a:r>
              <a:rPr lang="es-ES" sz="2000" dirty="0" smtClean="0">
                <a:solidFill>
                  <a:schemeClr val="tx1"/>
                </a:solidFill>
                <a:latin typeface="Rockwell" pitchFamily="18" charset="0"/>
              </a:rPr>
              <a:t>marcado </a:t>
            </a:r>
            <a:r>
              <a:rPr lang="es-ES" sz="2000" dirty="0">
                <a:solidFill>
                  <a:schemeClr val="tx1"/>
                </a:solidFill>
                <a:latin typeface="Rockwell" pitchFamily="18" charset="0"/>
              </a:rPr>
              <a:t>por la abundancia de algas marinas y de </a:t>
            </a:r>
            <a:r>
              <a:rPr lang="es-ES" sz="2000" dirty="0" smtClean="0">
                <a:solidFill>
                  <a:schemeClr val="tx1"/>
                </a:solidFill>
                <a:latin typeface="Rockwell" pitchFamily="18" charset="0"/>
              </a:rPr>
              <a:t>peces, </a:t>
            </a:r>
            <a:r>
              <a:rPr lang="es-ES" sz="2000" dirty="0">
                <a:solidFill>
                  <a:schemeClr val="tx1"/>
                </a:solidFill>
                <a:latin typeface="Rockwell" pitchFamily="18" charset="0"/>
              </a:rPr>
              <a:t>así como por la existencia </a:t>
            </a:r>
            <a:r>
              <a:rPr lang="es-ES" sz="2000" dirty="0" smtClean="0">
                <a:solidFill>
                  <a:schemeClr val="tx1"/>
                </a:solidFill>
                <a:latin typeface="Rockwell" pitchFamily="18" charset="0"/>
              </a:rPr>
              <a:t>de miriápodos </a:t>
            </a:r>
            <a:r>
              <a:rPr lang="es-ES" sz="2000" dirty="0">
                <a:solidFill>
                  <a:schemeClr val="tx1"/>
                </a:solidFill>
                <a:latin typeface="Rockwell" pitchFamily="18" charset="0"/>
              </a:rPr>
              <a:t>y de plantas vasculares —con conductos internos para la circulación de agua y </a:t>
            </a:r>
            <a:r>
              <a:rPr lang="es-ES" sz="2000" dirty="0" smtClean="0">
                <a:solidFill>
                  <a:schemeClr val="tx1"/>
                </a:solidFill>
                <a:latin typeface="Rockwell" pitchFamily="18" charset="0"/>
              </a:rPr>
              <a:t>nutrientes</a:t>
            </a:r>
            <a:r>
              <a:rPr lang="es-ES" sz="2000" dirty="0">
                <a:solidFill>
                  <a:schemeClr val="tx1"/>
                </a:solidFill>
                <a:latin typeface="Rockwell" pitchFamily="18" charset="0"/>
              </a:rPr>
              <a:t>— en el medio terrestre</a:t>
            </a:r>
          </a:p>
        </p:txBody>
      </p:sp>
      <p:pic>
        <p:nvPicPr>
          <p:cNvPr id="6" name="5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50" r="1339"/>
          <a:stretch/>
        </p:blipFill>
        <p:spPr>
          <a:xfrm>
            <a:off x="2413540" y="3752781"/>
            <a:ext cx="4404574" cy="3204611"/>
          </a:xfrm>
          <a:prstGeom prst="rect">
            <a:avLst/>
          </a:prstGeom>
          <a:effectLst>
            <a:softEdge rad="444500"/>
          </a:effectLst>
        </p:spPr>
      </p:pic>
    </p:spTree>
    <p:extLst>
      <p:ext uri="{BB962C8B-B14F-4D97-AF65-F5344CB8AC3E}">
        <p14:creationId xmlns:p14="http://schemas.microsoft.com/office/powerpoint/2010/main" val="923529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11 de diciembre</a:t>
            </a:r>
            <a:br>
              <a:rPr lang="es-ES" sz="2800" cap="none" dirty="0" smtClean="0">
                <a:latin typeface="Eras Bold ITC" pitchFamily="34" charset="0"/>
              </a:rPr>
            </a:br>
            <a:r>
              <a:rPr lang="es-ES" sz="2800" cap="none" dirty="0" smtClean="0">
                <a:latin typeface="Eras Bold ITC" pitchFamily="34" charset="0"/>
              </a:rPr>
              <a:t>Formación de </a:t>
            </a:r>
            <a:r>
              <a:rPr lang="es-ES" sz="2800" cap="none" dirty="0" smtClean="0">
                <a:latin typeface="Eras Bold ITC" pitchFamily="34" charset="0"/>
              </a:rPr>
              <a:t>Pangea</a:t>
            </a:r>
            <a:r>
              <a:rPr lang="es-ES" sz="2800" cap="none" dirty="0" smtClean="0">
                <a:latin typeface="Eras Bold ITC" pitchFamily="34" charset="0"/>
              </a:rPr>
              <a:t>, extinción masiva</a:t>
            </a:r>
            <a:endParaRPr lang="es-ES" sz="2800" cap="none" dirty="0">
              <a:latin typeface="Eras Bold ITC"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668" y="2780928"/>
            <a:ext cx="6523315" cy="4077072"/>
          </a:xfrm>
          <a:prstGeom prst="rect">
            <a:avLst/>
          </a:prstGeom>
          <a:effectLst>
            <a:softEdge rad="63500"/>
          </a:effectLst>
        </p:spPr>
      </p:pic>
      <p:sp>
        <p:nvSpPr>
          <p:cNvPr id="3" name="2 Marcador de texto"/>
          <p:cNvSpPr>
            <a:spLocks noGrp="1"/>
          </p:cNvSpPr>
          <p:nvPr>
            <p:ph type="body" idx="1"/>
          </p:nvPr>
        </p:nvSpPr>
        <p:spPr>
          <a:xfrm>
            <a:off x="683568" y="1124744"/>
            <a:ext cx="7885113" cy="2304256"/>
          </a:xfrm>
        </p:spPr>
        <p:txBody>
          <a:bodyPr>
            <a:normAutofit/>
          </a:bodyPr>
          <a:lstStyle/>
          <a:p>
            <a:pPr algn="just"/>
            <a:r>
              <a:rPr lang="es-ES" sz="2000" dirty="0" smtClean="0">
                <a:solidFill>
                  <a:schemeClr val="tx1"/>
                </a:solidFill>
                <a:latin typeface="Rockwell" pitchFamily="18" charset="0"/>
              </a:rPr>
              <a:t>Hace 250 millones de años. Ya </a:t>
            </a:r>
            <a:r>
              <a:rPr lang="es-ES" sz="2000" dirty="0">
                <a:solidFill>
                  <a:schemeClr val="tx1"/>
                </a:solidFill>
                <a:latin typeface="Rockwell" pitchFamily="18" charset="0"/>
              </a:rPr>
              <a:t>se ha </a:t>
            </a:r>
            <a:r>
              <a:rPr lang="es-ES" sz="2000" dirty="0" smtClean="0">
                <a:solidFill>
                  <a:schemeClr val="tx1"/>
                </a:solidFill>
                <a:latin typeface="Rockwell" pitchFamily="18" charset="0"/>
              </a:rPr>
              <a:t>formado </a:t>
            </a:r>
            <a:r>
              <a:rPr lang="es-ES" sz="2000" dirty="0">
                <a:solidFill>
                  <a:schemeClr val="tx1"/>
                </a:solidFill>
                <a:latin typeface="Rockwell" pitchFamily="18" charset="0"/>
              </a:rPr>
              <a:t>Pangea</a:t>
            </a:r>
            <a:r>
              <a:rPr lang="es-ES" sz="2000" dirty="0">
                <a:solidFill>
                  <a:schemeClr val="tx1"/>
                </a:solidFill>
                <a:latin typeface="Rockwell" pitchFamily="18" charset="0"/>
              </a:rPr>
              <a:t>, todos los </a:t>
            </a:r>
            <a:r>
              <a:rPr lang="es-ES" sz="2000" dirty="0" smtClean="0">
                <a:solidFill>
                  <a:schemeClr val="tx1"/>
                </a:solidFill>
                <a:latin typeface="Rockwell" pitchFamily="18" charset="0"/>
              </a:rPr>
              <a:t>continentes unidos </a:t>
            </a:r>
            <a:r>
              <a:rPr lang="es-ES" sz="2000" dirty="0">
                <a:solidFill>
                  <a:schemeClr val="tx1"/>
                </a:solidFill>
                <a:latin typeface="Rockwell" pitchFamily="18" charset="0"/>
              </a:rPr>
              <a:t>en uno solo. </a:t>
            </a:r>
            <a:r>
              <a:rPr lang="es-ES" sz="2000" dirty="0" smtClean="0">
                <a:solidFill>
                  <a:schemeClr val="tx1"/>
                </a:solidFill>
                <a:latin typeface="Rockwell" pitchFamily="18" charset="0"/>
              </a:rPr>
              <a:t>Extinción masiva del Pérmico-Triásico, la </a:t>
            </a:r>
            <a:r>
              <a:rPr lang="es-ES" sz="2000" dirty="0">
                <a:solidFill>
                  <a:schemeClr val="tx1"/>
                </a:solidFill>
                <a:latin typeface="Rockwell" pitchFamily="18" charset="0"/>
              </a:rPr>
              <a:t>mayor extinción ocurrida en la Tierra. En ella </a:t>
            </a:r>
            <a:r>
              <a:rPr lang="es-ES" sz="2000" dirty="0" smtClean="0">
                <a:solidFill>
                  <a:schemeClr val="tx1"/>
                </a:solidFill>
                <a:latin typeface="Rockwell" pitchFamily="18" charset="0"/>
              </a:rPr>
              <a:t>desaparecen </a:t>
            </a:r>
            <a:r>
              <a:rPr lang="es-ES" sz="2000" dirty="0">
                <a:solidFill>
                  <a:schemeClr val="tx1"/>
                </a:solidFill>
                <a:latin typeface="Rockwell" pitchFamily="18" charset="0"/>
              </a:rPr>
              <a:t>aproximadamente el 95% de las especies </a:t>
            </a:r>
            <a:r>
              <a:rPr lang="es-ES" sz="2000" dirty="0" smtClean="0">
                <a:solidFill>
                  <a:schemeClr val="tx1"/>
                </a:solidFill>
                <a:latin typeface="Rockwell" pitchFamily="18" charset="0"/>
              </a:rPr>
              <a:t>marinas </a:t>
            </a:r>
            <a:r>
              <a:rPr lang="es-ES" sz="2000" dirty="0">
                <a:solidFill>
                  <a:schemeClr val="tx1"/>
                </a:solidFill>
                <a:latin typeface="Rockwell" pitchFamily="18" charset="0"/>
              </a:rPr>
              <a:t>y el 70% de las especies de vertebrados terrestres</a:t>
            </a:r>
            <a:r>
              <a:rPr lang="es-ES" sz="2000" dirty="0" smtClean="0">
                <a:solidFill>
                  <a:schemeClr val="tx1"/>
                </a:solidFill>
                <a:latin typeface="Rockwell" pitchFamily="18" charset="0"/>
              </a:rPr>
              <a:t>. </a:t>
            </a:r>
            <a:r>
              <a:rPr lang="es-ES" sz="2000" dirty="0">
                <a:solidFill>
                  <a:schemeClr val="tx1"/>
                </a:solidFill>
                <a:latin typeface="Rockwell" pitchFamily="18" charset="0"/>
              </a:rPr>
              <a:t>Con tan poca biodiversidad resultante, la vida tardó mucho tiempo en recuperarse.</a:t>
            </a:r>
          </a:p>
        </p:txBody>
      </p:sp>
    </p:spTree>
    <p:extLst>
      <p:ext uri="{BB962C8B-B14F-4D97-AF65-F5344CB8AC3E}">
        <p14:creationId xmlns:p14="http://schemas.microsoft.com/office/powerpoint/2010/main" val="3002779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312334"/>
            <a:ext cx="6912768" cy="4645058"/>
          </a:xfrm>
          <a:prstGeom prst="rect">
            <a:avLst/>
          </a:prstGeom>
          <a:effectLst>
            <a:softEdge rad="317500"/>
          </a:effectLst>
        </p:spPr>
      </p:pic>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14 de diciembre</a:t>
            </a:r>
            <a:br>
              <a:rPr lang="es-ES" sz="2800" cap="none" dirty="0" smtClean="0">
                <a:latin typeface="Eras Bold ITC" pitchFamily="34" charset="0"/>
              </a:rPr>
            </a:br>
            <a:r>
              <a:rPr lang="es-ES" sz="2800" cap="none" dirty="0" smtClean="0">
                <a:latin typeface="Eras Bold ITC" pitchFamily="34" charset="0"/>
              </a:rPr>
              <a:t>Nacimiento de los dinosaurios</a:t>
            </a:r>
            <a:endParaRPr lang="es-ES" sz="2800" cap="none" dirty="0">
              <a:latin typeface="Eras Bold ITC" pitchFamily="34" charset="0"/>
            </a:endParaRPr>
          </a:p>
        </p:txBody>
      </p:sp>
      <p:sp>
        <p:nvSpPr>
          <p:cNvPr id="3" name="2 Marcador de texto"/>
          <p:cNvSpPr>
            <a:spLocks noGrp="1"/>
          </p:cNvSpPr>
          <p:nvPr>
            <p:ph type="body" idx="1"/>
          </p:nvPr>
        </p:nvSpPr>
        <p:spPr>
          <a:xfrm>
            <a:off x="683568" y="1268760"/>
            <a:ext cx="7885113" cy="1296144"/>
          </a:xfrm>
        </p:spPr>
        <p:txBody>
          <a:bodyPr>
            <a:normAutofit lnSpcReduction="10000"/>
          </a:bodyPr>
          <a:lstStyle/>
          <a:p>
            <a:pPr algn="just"/>
            <a:r>
              <a:rPr lang="es-ES" sz="2000" dirty="0" smtClean="0">
                <a:solidFill>
                  <a:schemeClr val="tx1"/>
                </a:solidFill>
                <a:latin typeface="Rockwell" pitchFamily="18" charset="0"/>
              </a:rPr>
              <a:t>Hace 2300 </a:t>
            </a:r>
            <a:r>
              <a:rPr lang="es-ES" sz="2000" dirty="0">
                <a:solidFill>
                  <a:schemeClr val="tx1"/>
                </a:solidFill>
                <a:latin typeface="Rockwell" pitchFamily="18" charset="0"/>
              </a:rPr>
              <a:t>millones de años. Mientras los dinosaurios eran los amos y señores de la Tierra durante el Jurásico y el </a:t>
            </a:r>
            <a:r>
              <a:rPr lang="es-ES" sz="2000" dirty="0" smtClean="0">
                <a:solidFill>
                  <a:schemeClr val="tx1"/>
                </a:solidFill>
                <a:latin typeface="Rockwell" pitchFamily="18" charset="0"/>
              </a:rPr>
              <a:t>Cretácico, </a:t>
            </a:r>
            <a:r>
              <a:rPr lang="es-ES" sz="2000" dirty="0">
                <a:solidFill>
                  <a:schemeClr val="tx1"/>
                </a:solidFill>
                <a:latin typeface="Rockwell" pitchFamily="18" charset="0"/>
              </a:rPr>
              <a:t>los mamíferos eran pequeños e insignificantes. </a:t>
            </a:r>
            <a:r>
              <a:rPr lang="es-ES" sz="2000" dirty="0" smtClean="0">
                <a:solidFill>
                  <a:schemeClr val="tx1"/>
                </a:solidFill>
                <a:latin typeface="Rockwell" pitchFamily="18" charset="0"/>
              </a:rPr>
              <a:t>Mientras tanto, </a:t>
            </a:r>
            <a:r>
              <a:rPr lang="es-ES" sz="2000" dirty="0" smtClean="0">
                <a:solidFill>
                  <a:schemeClr val="tx1"/>
                </a:solidFill>
                <a:latin typeface="Rockwell" pitchFamily="18" charset="0"/>
              </a:rPr>
              <a:t>Pangea</a:t>
            </a:r>
            <a:r>
              <a:rPr lang="es-ES" sz="2000" dirty="0" smtClean="0">
                <a:solidFill>
                  <a:schemeClr val="tx1"/>
                </a:solidFill>
                <a:latin typeface="Rockwell" pitchFamily="18" charset="0"/>
              </a:rPr>
              <a:t> empieza a separarse.</a:t>
            </a:r>
            <a:endParaRPr lang="es-ES" sz="2000" dirty="0">
              <a:solidFill>
                <a:schemeClr val="tx1"/>
              </a:solidFill>
              <a:latin typeface="Rockwell" pitchFamily="18" charset="0"/>
            </a:endParaRPr>
          </a:p>
        </p:txBody>
      </p:sp>
    </p:spTree>
    <p:extLst>
      <p:ext uri="{BB962C8B-B14F-4D97-AF65-F5344CB8AC3E}">
        <p14:creationId xmlns:p14="http://schemas.microsoft.com/office/powerpoint/2010/main" val="143791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26 de diciembre</a:t>
            </a:r>
            <a:br>
              <a:rPr lang="es-ES" sz="2800" cap="none" dirty="0" smtClean="0">
                <a:latin typeface="Eras Bold ITC" pitchFamily="34" charset="0"/>
              </a:rPr>
            </a:br>
            <a:r>
              <a:rPr lang="es-ES" sz="2800" cap="none" dirty="0" smtClean="0">
                <a:latin typeface="Eras Bold ITC" pitchFamily="34" charset="0"/>
              </a:rPr>
              <a:t>Extinción de los dinosaurios</a:t>
            </a:r>
            <a:endParaRPr lang="es-ES" sz="2800" cap="none" dirty="0">
              <a:latin typeface="Eras Bold ITC"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248580"/>
            <a:ext cx="9252520" cy="4708812"/>
          </a:xfrm>
          <a:prstGeom prst="rect">
            <a:avLst/>
          </a:prstGeom>
          <a:effectLst>
            <a:softEdge rad="127000"/>
          </a:effectLst>
        </p:spPr>
      </p:pic>
      <p:sp>
        <p:nvSpPr>
          <p:cNvPr id="3" name="2 Marcador de texto"/>
          <p:cNvSpPr>
            <a:spLocks noGrp="1"/>
          </p:cNvSpPr>
          <p:nvPr>
            <p:ph type="body" idx="1"/>
          </p:nvPr>
        </p:nvSpPr>
        <p:spPr>
          <a:xfrm>
            <a:off x="683568" y="1268760"/>
            <a:ext cx="7885113" cy="2304256"/>
          </a:xfrm>
        </p:spPr>
        <p:txBody>
          <a:bodyPr>
            <a:normAutofit/>
          </a:bodyPr>
          <a:lstStyle/>
          <a:p>
            <a:pPr algn="just"/>
            <a:r>
              <a:rPr lang="es-ES" sz="2000" dirty="0">
                <a:solidFill>
                  <a:schemeClr val="tx1"/>
                </a:solidFill>
                <a:latin typeface="Rockwell" pitchFamily="18" charset="0"/>
              </a:rPr>
              <a:t>Aproximadamente hace 65 millones de años. Al final del período Cretácico, se produjo la extinción masiva de los dinosaurios y otras especies vivientes. Las causas de esta catástrofe son aún desconocidas, aunque la teoría más aceptada es la que señala el impacto de un meteorito de gigantescas dimensiones como detonante de un cambio climático con nefastas consecuencias para la flora y la fauna del planeta.</a:t>
            </a:r>
          </a:p>
        </p:txBody>
      </p:sp>
    </p:spTree>
    <p:extLst>
      <p:ext uri="{BB962C8B-B14F-4D97-AF65-F5344CB8AC3E}">
        <p14:creationId xmlns:p14="http://schemas.microsoft.com/office/powerpoint/2010/main" val="234108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31 de diciembre, a las 17:00h</a:t>
            </a:r>
            <a:r>
              <a:rPr lang="es-ES" sz="2800" cap="none" dirty="0">
                <a:latin typeface="Eras Bold ITC" pitchFamily="34" charset="0"/>
              </a:rPr>
              <a:t/>
            </a:r>
            <a:br>
              <a:rPr lang="es-ES" sz="2800" cap="none" dirty="0">
                <a:latin typeface="Eras Bold ITC" pitchFamily="34" charset="0"/>
              </a:rPr>
            </a:br>
            <a:r>
              <a:rPr lang="es-ES" sz="2800" cap="none" dirty="0" smtClean="0">
                <a:latin typeface="Eras Bold ITC" pitchFamily="34" charset="0"/>
              </a:rPr>
              <a:t>Nace el </a:t>
            </a:r>
            <a:r>
              <a:rPr lang="es-ES" sz="2800" cap="none" dirty="0" smtClean="0">
                <a:latin typeface="Eras Bold ITC" pitchFamily="34" charset="0"/>
              </a:rPr>
              <a:t>Australopithecus</a:t>
            </a:r>
            <a:endParaRPr lang="es-ES" sz="2800" cap="none" dirty="0">
              <a:latin typeface="Eras Bold ITC" pitchFamily="34" charset="0"/>
            </a:endParaRPr>
          </a:p>
        </p:txBody>
      </p:sp>
      <p:pic>
        <p:nvPicPr>
          <p:cNvPr id="6" name="5 Imagen"/>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88032" y="2150839"/>
            <a:ext cx="8676456" cy="4844355"/>
          </a:xfrm>
          <a:prstGeom prst="rect">
            <a:avLst/>
          </a:prstGeom>
          <a:effectLst>
            <a:softEdge rad="635000"/>
          </a:effectLst>
        </p:spPr>
      </p:pic>
      <p:sp>
        <p:nvSpPr>
          <p:cNvPr id="3" name="2 Marcador de texto"/>
          <p:cNvSpPr>
            <a:spLocks noGrp="1"/>
          </p:cNvSpPr>
          <p:nvPr>
            <p:ph type="body" idx="1"/>
          </p:nvPr>
        </p:nvSpPr>
        <p:spPr>
          <a:xfrm>
            <a:off x="683703" y="1268760"/>
            <a:ext cx="7885113" cy="806111"/>
          </a:xfrm>
        </p:spPr>
        <p:txBody>
          <a:bodyPr>
            <a:normAutofit/>
          </a:bodyPr>
          <a:lstStyle/>
          <a:p>
            <a:pPr algn="just"/>
            <a:r>
              <a:rPr lang="es-ES" sz="2000" dirty="0">
                <a:solidFill>
                  <a:schemeClr val="tx1"/>
                </a:solidFill>
                <a:latin typeface="Rockwell" pitchFamily="18" charset="0"/>
              </a:rPr>
              <a:t>Hace 4,5 millones de años. </a:t>
            </a:r>
            <a:r>
              <a:rPr lang="es-ES" sz="2000" dirty="0" smtClean="0">
                <a:solidFill>
                  <a:schemeClr val="tx1"/>
                </a:solidFill>
                <a:latin typeface="Rockwell" pitchFamily="18" charset="0"/>
              </a:rPr>
              <a:t>Aparecen os </a:t>
            </a:r>
            <a:r>
              <a:rPr lang="es-ES" sz="2000" dirty="0">
                <a:solidFill>
                  <a:schemeClr val="tx1"/>
                </a:solidFill>
                <a:latin typeface="Rockwell" pitchFamily="18" charset="0"/>
              </a:rPr>
              <a:t>primeros homínidos </a:t>
            </a:r>
            <a:r>
              <a:rPr lang="es-ES" sz="2000" dirty="0" smtClean="0">
                <a:solidFill>
                  <a:schemeClr val="tx1"/>
                </a:solidFill>
                <a:latin typeface="Rockwell" pitchFamily="18" charset="0"/>
              </a:rPr>
              <a:t>en África.</a:t>
            </a:r>
            <a:endParaRPr lang="es-ES" sz="2000" dirty="0">
              <a:solidFill>
                <a:schemeClr val="tx1"/>
              </a:solidFill>
              <a:latin typeface="Rockwell" pitchFamily="18" charset="0"/>
            </a:endParaRPr>
          </a:p>
        </p:txBody>
      </p:sp>
    </p:spTree>
    <p:extLst>
      <p:ext uri="{BB962C8B-B14F-4D97-AF65-F5344CB8AC3E}">
        <p14:creationId xmlns:p14="http://schemas.microsoft.com/office/powerpoint/2010/main" val="997947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31 de diciembre, a las 23:43h</a:t>
            </a:r>
            <a:r>
              <a:rPr lang="es-ES" sz="2800" cap="none" dirty="0">
                <a:latin typeface="Eras Bold ITC" pitchFamily="34" charset="0"/>
              </a:rPr>
              <a:t/>
            </a:r>
            <a:br>
              <a:rPr lang="es-ES" sz="2800" cap="none" dirty="0">
                <a:latin typeface="Eras Bold ITC" pitchFamily="34" charset="0"/>
              </a:rPr>
            </a:br>
            <a:r>
              <a:rPr lang="es-ES" sz="2800" cap="none" dirty="0" smtClean="0">
                <a:latin typeface="Eras Bold ITC" pitchFamily="34" charset="0"/>
              </a:rPr>
              <a:t>Aparece el Homo Sapiens</a:t>
            </a:r>
            <a:endParaRPr lang="es-ES" sz="2800" cap="none" dirty="0">
              <a:latin typeface="Eras Bold ITC" pitchFamily="34" charset="0"/>
            </a:endParaRPr>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95536" y="2003802"/>
            <a:ext cx="8378653" cy="4712072"/>
          </a:xfrm>
          <a:prstGeom prst="rect">
            <a:avLst/>
          </a:prstGeom>
          <a:effectLst>
            <a:softEdge rad="635000"/>
          </a:effectLst>
        </p:spPr>
      </p:pic>
      <p:sp>
        <p:nvSpPr>
          <p:cNvPr id="3" name="2 Marcador de texto"/>
          <p:cNvSpPr>
            <a:spLocks noGrp="1"/>
          </p:cNvSpPr>
          <p:nvPr>
            <p:ph type="body" idx="1"/>
          </p:nvPr>
        </p:nvSpPr>
        <p:spPr>
          <a:xfrm>
            <a:off x="683703" y="1268760"/>
            <a:ext cx="7885113" cy="806111"/>
          </a:xfrm>
        </p:spPr>
        <p:txBody>
          <a:bodyPr>
            <a:normAutofit/>
          </a:bodyPr>
          <a:lstStyle/>
          <a:p>
            <a:pPr algn="just"/>
            <a:r>
              <a:rPr lang="es-ES" sz="2000" dirty="0" smtClean="0">
                <a:solidFill>
                  <a:schemeClr val="tx1"/>
                </a:solidFill>
                <a:latin typeface="Rockwell" pitchFamily="18" charset="0"/>
              </a:rPr>
              <a:t>Hace 200 </a:t>
            </a:r>
            <a:r>
              <a:rPr lang="es-ES" sz="2000" dirty="0">
                <a:solidFill>
                  <a:schemeClr val="tx1"/>
                </a:solidFill>
                <a:latin typeface="Rockwell" pitchFamily="18" charset="0"/>
              </a:rPr>
              <a:t>mil </a:t>
            </a:r>
            <a:r>
              <a:rPr lang="es-ES" sz="2000" dirty="0" smtClean="0">
                <a:solidFill>
                  <a:schemeClr val="tx1"/>
                </a:solidFill>
                <a:latin typeface="Rockwell" pitchFamily="18" charset="0"/>
              </a:rPr>
              <a:t>años </a:t>
            </a:r>
            <a:r>
              <a:rPr lang="es-ES" sz="2000" dirty="0">
                <a:solidFill>
                  <a:schemeClr val="tx1"/>
                </a:solidFill>
                <a:latin typeface="Rockwell" pitchFamily="18" charset="0"/>
              </a:rPr>
              <a:t>Aparece nuestra </a:t>
            </a:r>
            <a:r>
              <a:rPr lang="es-ES" sz="2000" dirty="0" smtClean="0">
                <a:solidFill>
                  <a:schemeClr val="tx1"/>
                </a:solidFill>
                <a:latin typeface="Rockwell" pitchFamily="18" charset="0"/>
              </a:rPr>
              <a:t>especie en África, el Homo Sapiens.</a:t>
            </a:r>
            <a:endParaRPr lang="es-ES" sz="2000" dirty="0">
              <a:solidFill>
                <a:schemeClr val="tx1"/>
              </a:solidFill>
              <a:latin typeface="Rockwell" pitchFamily="18" charset="0"/>
            </a:endParaRPr>
          </a:p>
        </p:txBody>
      </p:sp>
    </p:spTree>
    <p:extLst>
      <p:ext uri="{BB962C8B-B14F-4D97-AF65-F5344CB8AC3E}">
        <p14:creationId xmlns:p14="http://schemas.microsoft.com/office/powerpoint/2010/main" val="57338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31 de diciembre, a las 23:59:33h</a:t>
            </a:r>
            <a:r>
              <a:rPr lang="es-ES" sz="2800" cap="none" dirty="0">
                <a:latin typeface="Eras Bold ITC" pitchFamily="34" charset="0"/>
              </a:rPr>
              <a:t/>
            </a:r>
            <a:br>
              <a:rPr lang="es-ES" sz="2800" cap="none" dirty="0">
                <a:latin typeface="Eras Bold ITC" pitchFamily="34" charset="0"/>
              </a:rPr>
            </a:br>
            <a:r>
              <a:rPr lang="es-ES" sz="2800" cap="none" dirty="0" smtClean="0">
                <a:latin typeface="Eras Bold ITC" pitchFamily="34" charset="0"/>
              </a:rPr>
              <a:t>Nuestra </a:t>
            </a:r>
            <a:r>
              <a:rPr lang="es-ES" sz="2800" cap="none" dirty="0" smtClean="0">
                <a:latin typeface="Eras Bold ITC" pitchFamily="34" charset="0"/>
              </a:rPr>
              <a:t>historia</a:t>
            </a:r>
            <a:endParaRPr lang="es-ES" sz="2800" cap="none" dirty="0">
              <a:latin typeface="Eras Bold ITC" pitchFamily="34" charset="0"/>
            </a:endParaRPr>
          </a:p>
        </p:txBody>
      </p:sp>
      <p:sp>
        <p:nvSpPr>
          <p:cNvPr id="3" name="2 Marcador de texto"/>
          <p:cNvSpPr>
            <a:spLocks noGrp="1"/>
          </p:cNvSpPr>
          <p:nvPr>
            <p:ph type="body" idx="1"/>
          </p:nvPr>
        </p:nvSpPr>
        <p:spPr>
          <a:xfrm>
            <a:off x="683568" y="1268760"/>
            <a:ext cx="7885113" cy="518079"/>
          </a:xfrm>
        </p:spPr>
        <p:txBody>
          <a:bodyPr>
            <a:normAutofit/>
          </a:bodyPr>
          <a:lstStyle/>
          <a:p>
            <a:pPr algn="ctr"/>
            <a:r>
              <a:rPr lang="es-ES" sz="2000" dirty="0" smtClean="0">
                <a:solidFill>
                  <a:schemeClr val="tx1"/>
                </a:solidFill>
                <a:latin typeface="Rockwell" pitchFamily="18" charset="0"/>
              </a:rPr>
              <a:t>En 27 segundos ocurre toda nuestra </a:t>
            </a:r>
            <a:r>
              <a:rPr lang="es-ES" sz="2000" dirty="0" smtClean="0">
                <a:solidFill>
                  <a:schemeClr val="tx1"/>
                </a:solidFill>
                <a:latin typeface="Rockwell" pitchFamily="18" charset="0"/>
              </a:rPr>
              <a:t>historia</a:t>
            </a:r>
            <a:r>
              <a:rPr lang="es-ES" sz="2000" dirty="0" smtClean="0">
                <a:solidFill>
                  <a:schemeClr val="tx1"/>
                </a:solidFill>
                <a:latin typeface="Rockwell" pitchFamily="18" charset="0"/>
              </a:rPr>
              <a:t>.</a:t>
            </a:r>
            <a:endParaRPr lang="es-ES" sz="2000" dirty="0">
              <a:solidFill>
                <a:schemeClr val="tx1"/>
              </a:solidFill>
              <a:latin typeface="Rockwell" pitchFamily="18"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348880"/>
            <a:ext cx="8567936" cy="3713870"/>
          </a:xfrm>
          <a:prstGeom prst="rect">
            <a:avLst/>
          </a:prstGeom>
          <a:effectLst>
            <a:softEdge rad="63500"/>
          </a:effectLst>
        </p:spPr>
      </p:pic>
    </p:spTree>
    <p:extLst>
      <p:ext uri="{BB962C8B-B14F-4D97-AF65-F5344CB8AC3E}">
        <p14:creationId xmlns:p14="http://schemas.microsoft.com/office/powerpoint/2010/main" val="2377740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11560" y="188640"/>
            <a:ext cx="7920880" cy="3168352"/>
          </a:xfrm>
        </p:spPr>
        <p:txBody>
          <a:bodyPr>
            <a:noAutofit/>
          </a:bodyPr>
          <a:lstStyle/>
          <a:p>
            <a:pPr algn="just"/>
            <a:r>
              <a:rPr lang="es-ES" sz="1800" dirty="0" smtClean="0">
                <a:solidFill>
                  <a:schemeClr val="tx1"/>
                </a:solidFill>
                <a:latin typeface="Rockwell" pitchFamily="18" charset="0"/>
              </a:rPr>
              <a:t>El tiempo geológico son los 4560 millones de años de existencia de la Tierra. Para estudiar la historia de la Tierra se divide este tiempo en tramos cuya separación se realiza utilizando grandes sucesos biológicos o geológicos. </a:t>
            </a:r>
          </a:p>
          <a:p>
            <a:pPr algn="just"/>
            <a:r>
              <a:rPr lang="es-ES" sz="1800" dirty="0">
                <a:solidFill>
                  <a:schemeClr val="tx1"/>
                </a:solidFill>
                <a:latin typeface="Rockwell" pitchFamily="18" charset="0"/>
              </a:rPr>
              <a:t>El eón es la unidad más grande de tiempo geológico. Se divide en diversas eras geológicas. Cada era comprende algunos periodos, divididos en épocas</a:t>
            </a:r>
            <a:r>
              <a:rPr lang="es-ES" sz="1800" dirty="0" smtClean="0">
                <a:solidFill>
                  <a:schemeClr val="tx1"/>
                </a:solidFill>
                <a:latin typeface="Rockwell" pitchFamily="18" charset="0"/>
              </a:rPr>
              <a:t>.</a:t>
            </a:r>
          </a:p>
          <a:p>
            <a:pPr algn="just"/>
            <a:r>
              <a:rPr lang="es-ES" sz="1800" dirty="0">
                <a:solidFill>
                  <a:schemeClr val="tx1"/>
                </a:solidFill>
                <a:latin typeface="Rockwell" pitchFamily="18" charset="0"/>
              </a:rPr>
              <a:t>Cuanto más reciente es un periodo geológico, más datos podemos tener y, en consecuencia, se hace necesario dividirlo en grupos más pequeños.</a:t>
            </a:r>
          </a:p>
        </p:txBody>
      </p:sp>
      <p:pic>
        <p:nvPicPr>
          <p:cNvPr id="2" name="1 Imagen"/>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259632" y="3501008"/>
            <a:ext cx="1872208" cy="3020802"/>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924621"/>
            <a:ext cx="3240360" cy="2173575"/>
          </a:xfrm>
          <a:prstGeom prst="rect">
            <a:avLst/>
          </a:prstGeom>
        </p:spPr>
      </p:pic>
      <p:cxnSp>
        <p:nvCxnSpPr>
          <p:cNvPr id="7" name="6 Conector recto"/>
          <p:cNvCxnSpPr/>
          <p:nvPr/>
        </p:nvCxnSpPr>
        <p:spPr>
          <a:xfrm>
            <a:off x="3131840" y="3789040"/>
            <a:ext cx="1584176" cy="43204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3131840" y="4221088"/>
            <a:ext cx="1584176" cy="187710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9552" y="548680"/>
            <a:ext cx="7885113" cy="3456384"/>
          </a:xfrm>
        </p:spPr>
        <p:txBody>
          <a:bodyPr>
            <a:normAutofit/>
          </a:bodyPr>
          <a:lstStyle/>
          <a:p>
            <a:r>
              <a:rPr lang="es-ES" sz="2000" dirty="0" smtClean="0">
                <a:solidFill>
                  <a:schemeClr val="tx1"/>
                </a:solidFill>
                <a:latin typeface="Rockwell" pitchFamily="18" charset="0"/>
              </a:rPr>
              <a:t>Actualmente, es casi imposible para la mente humana hacer una idea del tiempo que lleva existiendo la Tierra. ¿Por qué? Porque la mente de un humano se limita a establecer tramos reducidos en el tiempo, concibiendo con apenas claridad los años. Decir que la Tierra tiene 4560 millones de años resulta prácticamente imposible de concebir. </a:t>
            </a:r>
          </a:p>
          <a:p>
            <a:r>
              <a:rPr lang="es-ES" sz="2000" dirty="0" smtClean="0">
                <a:solidFill>
                  <a:schemeClr val="tx1"/>
                </a:solidFill>
                <a:latin typeface="Rockwell" pitchFamily="18" charset="0"/>
              </a:rPr>
              <a:t>A continuación, se intentará hacer comprensible la historia de la Tierra, realizando un breve recorrido histórico con los sucesos geológicos o biológicos más importantes, reduciendo los 4560 millones de años a uno solo.</a:t>
            </a:r>
          </a:p>
          <a:p>
            <a:endParaRPr lang="es-ES" sz="1800" dirty="0">
              <a:solidFill>
                <a:schemeClr val="tx1"/>
              </a:solidFill>
              <a:latin typeface="Rockwell" pitchFamily="18"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717032"/>
            <a:ext cx="3810000" cy="2819400"/>
          </a:xfrm>
          <a:prstGeom prst="rect">
            <a:avLst/>
          </a:prstGeom>
        </p:spPr>
      </p:pic>
    </p:spTree>
    <p:extLst>
      <p:ext uri="{BB962C8B-B14F-4D97-AF65-F5344CB8AC3E}">
        <p14:creationId xmlns:p14="http://schemas.microsoft.com/office/powerpoint/2010/main" val="401244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1 de enero, a las 00:00h</a:t>
            </a:r>
            <a:br>
              <a:rPr lang="es-ES" sz="2800" cap="none" dirty="0" smtClean="0">
                <a:latin typeface="Eras Bold ITC" pitchFamily="34" charset="0"/>
              </a:rPr>
            </a:br>
            <a:r>
              <a:rPr lang="es-ES" sz="2800" cap="none" dirty="0" smtClean="0">
                <a:latin typeface="Eras Bold ITC" pitchFamily="34" charset="0"/>
              </a:rPr>
              <a:t>Formación del Sistema Solar</a:t>
            </a:r>
            <a:endParaRPr lang="es-ES" sz="2800" cap="none" dirty="0">
              <a:latin typeface="Eras Bold ITC"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49691"/>
            <a:ext cx="9143999" cy="4408309"/>
          </a:xfrm>
          <a:prstGeom prst="rect">
            <a:avLst/>
          </a:prstGeom>
        </p:spPr>
      </p:pic>
      <p:sp>
        <p:nvSpPr>
          <p:cNvPr id="3" name="2 Marcador de texto"/>
          <p:cNvSpPr>
            <a:spLocks noGrp="1"/>
          </p:cNvSpPr>
          <p:nvPr>
            <p:ph type="body" idx="1"/>
          </p:nvPr>
        </p:nvSpPr>
        <p:spPr>
          <a:xfrm>
            <a:off x="539552" y="1196752"/>
            <a:ext cx="7885113" cy="2304256"/>
          </a:xfrm>
        </p:spPr>
        <p:txBody>
          <a:bodyPr>
            <a:normAutofit/>
          </a:bodyPr>
          <a:lstStyle/>
          <a:p>
            <a:pPr algn="just"/>
            <a:r>
              <a:rPr lang="es-ES" sz="2000" dirty="0" smtClean="0">
                <a:solidFill>
                  <a:schemeClr val="tx1"/>
                </a:solidFill>
                <a:latin typeface="Rockwell" pitchFamily="18" charset="0"/>
              </a:rPr>
              <a:t>Hace </a:t>
            </a:r>
            <a:r>
              <a:rPr lang="es-ES" sz="2000" dirty="0">
                <a:solidFill>
                  <a:schemeClr val="tx1"/>
                </a:solidFill>
                <a:latin typeface="Rockwell" pitchFamily="18" charset="0"/>
              </a:rPr>
              <a:t>4600 millones de años. </a:t>
            </a:r>
            <a:r>
              <a:rPr lang="es-ES" sz="2000" dirty="0" smtClean="0">
                <a:solidFill>
                  <a:schemeClr val="tx1"/>
                </a:solidFill>
                <a:latin typeface="Rockwell" pitchFamily="18" charset="0"/>
              </a:rPr>
              <a:t>Para </a:t>
            </a:r>
            <a:r>
              <a:rPr lang="es-ES" sz="2000" dirty="0">
                <a:solidFill>
                  <a:schemeClr val="tx1"/>
                </a:solidFill>
                <a:latin typeface="Rockwell" pitchFamily="18" charset="0"/>
              </a:rPr>
              <a:t>estimar la edad del sistema solar, los científicos utilizaron meteoritos, que se formaron durante la condensación temprana de la nebulosa solar. En los meteoritos más viejos (como el meteorito de </a:t>
            </a:r>
            <a:r>
              <a:rPr lang="es-ES" sz="2000" dirty="0">
                <a:solidFill>
                  <a:schemeClr val="tx1"/>
                </a:solidFill>
                <a:latin typeface="Rockwell" pitchFamily="18" charset="0"/>
              </a:rPr>
              <a:t>Canyon</a:t>
            </a:r>
            <a:r>
              <a:rPr lang="es-ES" sz="2000" dirty="0">
                <a:solidFill>
                  <a:schemeClr val="tx1"/>
                </a:solidFill>
                <a:latin typeface="Rockwell" pitchFamily="18" charset="0"/>
              </a:rPr>
              <a:t> Diablo) se han encontrado restos con hasta 4600 millones de años de edad… la edad mínima que, se estima, podría tener el Sistema Solar.</a:t>
            </a:r>
          </a:p>
        </p:txBody>
      </p:sp>
    </p:spTree>
    <p:extLst>
      <p:ext uri="{BB962C8B-B14F-4D97-AF65-F5344CB8AC3E}">
        <p14:creationId xmlns:p14="http://schemas.microsoft.com/office/powerpoint/2010/main" val="282837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a:latin typeface="Eras Bold ITC" pitchFamily="34" charset="0"/>
              </a:rPr>
              <a:t>2</a:t>
            </a:r>
            <a:r>
              <a:rPr lang="es-ES" sz="2800" cap="none" dirty="0" smtClean="0">
                <a:latin typeface="Eras Bold ITC" pitchFamily="34" charset="0"/>
              </a:rPr>
              <a:t> de enero</a:t>
            </a:r>
            <a:br>
              <a:rPr lang="es-ES" sz="2800" cap="none" dirty="0" smtClean="0">
                <a:latin typeface="Eras Bold ITC" pitchFamily="34" charset="0"/>
              </a:rPr>
            </a:br>
            <a:r>
              <a:rPr lang="es-ES" sz="2800" cap="none" dirty="0" smtClean="0">
                <a:latin typeface="Eras Bold ITC" pitchFamily="34" charset="0"/>
              </a:rPr>
              <a:t>Nacimiento de la Tierra</a:t>
            </a:r>
            <a:endParaRPr lang="es-ES" sz="2800" cap="none" dirty="0">
              <a:latin typeface="Eras Bold ITC" pitchFamily="34" charset="0"/>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2492896"/>
            <a:ext cx="9433048" cy="4365104"/>
          </a:xfrm>
          <a:prstGeom prst="rect">
            <a:avLst/>
          </a:prstGeom>
          <a:ln>
            <a:noFill/>
          </a:ln>
          <a:effectLst>
            <a:softEdge rad="317500"/>
          </a:effectLst>
        </p:spPr>
      </p:pic>
      <p:sp>
        <p:nvSpPr>
          <p:cNvPr id="3" name="2 Marcador de texto"/>
          <p:cNvSpPr>
            <a:spLocks noGrp="1"/>
          </p:cNvSpPr>
          <p:nvPr>
            <p:ph type="body" idx="1"/>
          </p:nvPr>
        </p:nvSpPr>
        <p:spPr>
          <a:xfrm>
            <a:off x="647327" y="1196752"/>
            <a:ext cx="7885113" cy="2880320"/>
          </a:xfrm>
        </p:spPr>
        <p:txBody>
          <a:bodyPr>
            <a:normAutofit/>
          </a:bodyPr>
          <a:lstStyle/>
          <a:p>
            <a:pPr algn="just"/>
            <a:r>
              <a:rPr lang="es-ES" sz="2000" dirty="0">
                <a:solidFill>
                  <a:schemeClr val="tx1"/>
                </a:solidFill>
                <a:latin typeface="Rockwell" pitchFamily="18" charset="0"/>
              </a:rPr>
              <a:t>Hace </a:t>
            </a:r>
            <a:r>
              <a:rPr lang="es-ES" sz="2000" dirty="0" smtClean="0">
                <a:solidFill>
                  <a:schemeClr val="tx1"/>
                </a:solidFill>
                <a:latin typeface="Rockwell" pitchFamily="18" charset="0"/>
              </a:rPr>
              <a:t>4.500 </a:t>
            </a:r>
            <a:r>
              <a:rPr lang="es-ES" sz="2000" dirty="0">
                <a:solidFill>
                  <a:schemeClr val="tx1"/>
                </a:solidFill>
                <a:latin typeface="Rockwell" pitchFamily="18" charset="0"/>
              </a:rPr>
              <a:t>millones de años. Entonces era un amasijo de rocas conglomeradas cuyo interior se calentó y fundió el resto del planeta. Con el tiempo la corteza se secó y se volvió sólida. En las partes más bajas se acumuló el agua mientras que, por encima de la corteza terrestre, se formó una capa de gases, la atmósfera. Agua, tierra y aire empezaron a interactuar de forma bastante violenta ya que, mientras tanto, la lava manaba en abundancia por múltiples grietas de la corteza, que se enriquecía y transformaba gracias a toda esta actividad.</a:t>
            </a:r>
          </a:p>
        </p:txBody>
      </p:sp>
    </p:spTree>
    <p:extLst>
      <p:ext uri="{BB962C8B-B14F-4D97-AF65-F5344CB8AC3E}">
        <p14:creationId xmlns:p14="http://schemas.microsoft.com/office/powerpoint/2010/main" val="62420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21 de febrero</a:t>
            </a:r>
            <a:br>
              <a:rPr lang="es-ES" sz="2800" cap="none" dirty="0" smtClean="0">
                <a:latin typeface="Eras Bold ITC" pitchFamily="34" charset="0"/>
              </a:rPr>
            </a:br>
            <a:r>
              <a:rPr lang="es-ES" sz="2800" cap="none" dirty="0" smtClean="0">
                <a:latin typeface="Eras Bold ITC" pitchFamily="34" charset="0"/>
              </a:rPr>
              <a:t>Formación de los océanos</a:t>
            </a:r>
            <a:endParaRPr lang="es-ES" sz="2800" cap="none" dirty="0">
              <a:latin typeface="Eras Bold ITC"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0" y="3573016"/>
            <a:ext cx="9131690" cy="3284984"/>
          </a:xfrm>
          <a:prstGeom prst="rect">
            <a:avLst/>
          </a:prstGeom>
        </p:spPr>
      </p:pic>
      <p:sp>
        <p:nvSpPr>
          <p:cNvPr id="3" name="2 Marcador de texto"/>
          <p:cNvSpPr>
            <a:spLocks noGrp="1"/>
          </p:cNvSpPr>
          <p:nvPr>
            <p:ph type="body" idx="1"/>
          </p:nvPr>
        </p:nvSpPr>
        <p:spPr>
          <a:xfrm>
            <a:off x="647327" y="1196752"/>
            <a:ext cx="7885113" cy="2880320"/>
          </a:xfrm>
        </p:spPr>
        <p:txBody>
          <a:bodyPr>
            <a:normAutofit lnSpcReduction="10000"/>
          </a:bodyPr>
          <a:lstStyle/>
          <a:p>
            <a:pPr algn="just"/>
            <a:r>
              <a:rPr lang="es-ES" sz="2000" dirty="0">
                <a:solidFill>
                  <a:schemeClr val="tx1"/>
                </a:solidFill>
                <a:latin typeface="Rockwell" pitchFamily="18" charset="0"/>
              </a:rPr>
              <a:t>E</a:t>
            </a:r>
            <a:r>
              <a:rPr lang="es-ES" sz="2000" dirty="0" smtClean="0">
                <a:solidFill>
                  <a:schemeClr val="tx1"/>
                </a:solidFill>
                <a:latin typeface="Rockwell" pitchFamily="18" charset="0"/>
              </a:rPr>
              <a:t>l agua </a:t>
            </a:r>
            <a:r>
              <a:rPr lang="es-ES" sz="2000" dirty="0">
                <a:solidFill>
                  <a:schemeClr val="tx1"/>
                </a:solidFill>
                <a:latin typeface="Rockwell" pitchFamily="18" charset="0"/>
              </a:rPr>
              <a:t>ésta estaba combinada con las sustancias de las rocas que formaban la parte sólida de nuestro planeta. Debido a la acción de la gravedad, la porción sólida se fue compactando, lo que provocó un aumento de la temperatura en su interior. El agua y ciertos gases abandonaron de forma violenta la roca madre, provocando enormes cataclismos. Durante millones de años, no precipitó ni una sola gota de agua. Los océanos empezaron a formarse a partir del vapor de agua que manaba a borbotones de la corteza terrestre, y que luego se condensaba con rapidez.</a:t>
            </a:r>
          </a:p>
        </p:txBody>
      </p:sp>
    </p:spTree>
    <p:extLst>
      <p:ext uri="{BB962C8B-B14F-4D97-AF65-F5344CB8AC3E}">
        <p14:creationId xmlns:p14="http://schemas.microsoft.com/office/powerpoint/2010/main" val="1665782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23 de marzo</a:t>
            </a:r>
            <a:br>
              <a:rPr lang="es-ES" sz="2800" cap="none" dirty="0" smtClean="0">
                <a:latin typeface="Eras Bold ITC" pitchFamily="34" charset="0"/>
              </a:rPr>
            </a:br>
            <a:r>
              <a:rPr lang="es-ES" sz="2800" cap="none" dirty="0" smtClean="0">
                <a:latin typeface="Eras Bold ITC" pitchFamily="34" charset="0"/>
              </a:rPr>
              <a:t>Primeras bacterias</a:t>
            </a:r>
            <a:endParaRPr lang="es-ES" sz="2800" cap="none" dirty="0">
              <a:latin typeface="Eras Bold ITC"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780928"/>
            <a:ext cx="6408712" cy="4077072"/>
          </a:xfrm>
          <a:prstGeom prst="rect">
            <a:avLst/>
          </a:prstGeom>
          <a:effectLst>
            <a:softEdge rad="635000"/>
          </a:effectLst>
        </p:spPr>
      </p:pic>
      <p:sp>
        <p:nvSpPr>
          <p:cNvPr id="3" name="2 Marcador de texto"/>
          <p:cNvSpPr>
            <a:spLocks noGrp="1"/>
          </p:cNvSpPr>
          <p:nvPr>
            <p:ph type="body" idx="1"/>
          </p:nvPr>
        </p:nvSpPr>
        <p:spPr>
          <a:xfrm>
            <a:off x="647327" y="1196752"/>
            <a:ext cx="7885113" cy="1800200"/>
          </a:xfrm>
        </p:spPr>
        <p:txBody>
          <a:bodyPr>
            <a:normAutofit/>
          </a:bodyPr>
          <a:lstStyle/>
          <a:p>
            <a:pPr algn="just"/>
            <a:r>
              <a:rPr lang="es-ES" sz="2000" dirty="0">
                <a:solidFill>
                  <a:schemeClr val="tx1"/>
                </a:solidFill>
                <a:latin typeface="Rockwell" pitchFamily="18" charset="0"/>
              </a:rPr>
              <a:t>Hace aproximadamente 4000 millones de años, cuando tan solo eran anaerobias y heterótrofas.  Anaerobias porque la atmósfera primitiva terrestre carecía de oxígeno, </a:t>
            </a:r>
            <a:r>
              <a:rPr lang="es-ES" sz="2000" dirty="0" smtClean="0">
                <a:solidFill>
                  <a:schemeClr val="tx1"/>
                </a:solidFill>
                <a:latin typeface="Rockwell" pitchFamily="18" charset="0"/>
              </a:rPr>
              <a:t>y heterótrofas </a:t>
            </a:r>
            <a:r>
              <a:rPr lang="es-ES" sz="2000" dirty="0">
                <a:solidFill>
                  <a:schemeClr val="tx1"/>
                </a:solidFill>
                <a:latin typeface="Rockwell" pitchFamily="18" charset="0"/>
              </a:rPr>
              <a:t>ya que se cree que se alimentaban de las moléculas orgánicas presentes en los mares </a:t>
            </a:r>
            <a:r>
              <a:rPr lang="es-ES" sz="2000" dirty="0" smtClean="0">
                <a:solidFill>
                  <a:schemeClr val="tx1"/>
                </a:solidFill>
                <a:latin typeface="Rockwell" pitchFamily="18" charset="0"/>
              </a:rPr>
              <a:t>primitivos.</a:t>
            </a:r>
            <a:endParaRPr lang="es-ES" sz="2000" dirty="0">
              <a:solidFill>
                <a:schemeClr val="tx1"/>
              </a:solidFill>
              <a:latin typeface="Rockwell" pitchFamily="18" charset="0"/>
            </a:endParaRPr>
          </a:p>
        </p:txBody>
      </p:sp>
    </p:spTree>
    <p:extLst>
      <p:ext uri="{BB962C8B-B14F-4D97-AF65-F5344CB8AC3E}">
        <p14:creationId xmlns:p14="http://schemas.microsoft.com/office/powerpoint/2010/main" val="144347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2051720" y="3140968"/>
            <a:ext cx="5080000" cy="3810000"/>
          </a:xfrm>
          <a:prstGeom prst="rect">
            <a:avLst/>
          </a:prstGeom>
          <a:effectLst>
            <a:softEdge rad="317500"/>
          </a:effectLst>
        </p:spPr>
      </p:pic>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3 de septiembre</a:t>
            </a:r>
            <a:br>
              <a:rPr lang="es-ES" sz="2800" cap="none" dirty="0" smtClean="0">
                <a:latin typeface="Eras Bold ITC" pitchFamily="34" charset="0"/>
              </a:rPr>
            </a:br>
            <a:r>
              <a:rPr lang="es-ES" sz="2800" cap="none" dirty="0" smtClean="0">
                <a:latin typeface="Eras Bold ITC" pitchFamily="34" charset="0"/>
              </a:rPr>
              <a:t>Primeras algas unicelulares</a:t>
            </a:r>
            <a:endParaRPr lang="es-ES" sz="2800" cap="none" dirty="0">
              <a:latin typeface="Eras Bold ITC" pitchFamily="34" charset="0"/>
            </a:endParaRPr>
          </a:p>
        </p:txBody>
      </p:sp>
      <p:sp>
        <p:nvSpPr>
          <p:cNvPr id="3" name="2 Marcador de texto"/>
          <p:cNvSpPr>
            <a:spLocks noGrp="1"/>
          </p:cNvSpPr>
          <p:nvPr>
            <p:ph type="body" idx="1"/>
          </p:nvPr>
        </p:nvSpPr>
        <p:spPr>
          <a:xfrm>
            <a:off x="647327" y="1196752"/>
            <a:ext cx="7885113" cy="2304256"/>
          </a:xfrm>
        </p:spPr>
        <p:txBody>
          <a:bodyPr>
            <a:normAutofit/>
          </a:bodyPr>
          <a:lstStyle/>
          <a:p>
            <a:pPr algn="just"/>
            <a:r>
              <a:rPr lang="es-ES" sz="2000" dirty="0" smtClean="0">
                <a:solidFill>
                  <a:schemeClr val="tx1"/>
                </a:solidFill>
                <a:latin typeface="Rockwell" pitchFamily="18" charset="0"/>
              </a:rPr>
              <a:t>No obstante, tuvieron </a:t>
            </a:r>
            <a:r>
              <a:rPr lang="es-ES" sz="2000" dirty="0">
                <a:solidFill>
                  <a:schemeClr val="tx1"/>
                </a:solidFill>
                <a:latin typeface="Rockwell" pitchFamily="18" charset="0"/>
              </a:rPr>
              <a:t>que pasar unos 700 millones de años </a:t>
            </a:r>
            <a:r>
              <a:rPr lang="es-ES" sz="2000" dirty="0" smtClean="0">
                <a:solidFill>
                  <a:schemeClr val="tx1"/>
                </a:solidFill>
                <a:latin typeface="Rockwell" pitchFamily="18" charset="0"/>
              </a:rPr>
              <a:t>más </a:t>
            </a:r>
            <a:r>
              <a:rPr lang="es-ES" sz="2000" dirty="0">
                <a:solidFill>
                  <a:schemeClr val="tx1"/>
                </a:solidFill>
                <a:latin typeface="Rockwell" pitchFamily="18" charset="0"/>
              </a:rPr>
              <a:t>para que estas primigenias formas de vida evolucionaran hasta convertirse en algas unicelulares capaces de realizar la fotosíntesis y expulsar oxígeno. Con la incorporación de este último elemento a la atmósfera, hace unos 1500 millones de años, aparecieron las primeras células eucariotas </a:t>
            </a:r>
            <a:r>
              <a:rPr lang="es-ES" sz="2000" dirty="0" smtClean="0">
                <a:solidFill>
                  <a:schemeClr val="tx1"/>
                </a:solidFill>
                <a:latin typeface="Rockwell" pitchFamily="18" charset="0"/>
              </a:rPr>
              <a:t>(con </a:t>
            </a:r>
            <a:r>
              <a:rPr lang="es-ES" sz="2000" dirty="0">
                <a:solidFill>
                  <a:schemeClr val="tx1"/>
                </a:solidFill>
                <a:latin typeface="Rockwell" pitchFamily="18" charset="0"/>
              </a:rPr>
              <a:t>núcleo </a:t>
            </a:r>
            <a:r>
              <a:rPr lang="es-ES" sz="2000" dirty="0" smtClean="0">
                <a:solidFill>
                  <a:schemeClr val="tx1"/>
                </a:solidFill>
                <a:latin typeface="Rockwell" pitchFamily="18" charset="0"/>
              </a:rPr>
              <a:t>diferenciado).</a:t>
            </a:r>
            <a:endParaRPr lang="es-ES" sz="2000" dirty="0">
              <a:solidFill>
                <a:schemeClr val="tx1"/>
              </a:solidFill>
              <a:latin typeface="Rockwell" pitchFamily="18" charset="0"/>
            </a:endParaRPr>
          </a:p>
        </p:txBody>
      </p:sp>
    </p:spTree>
    <p:extLst>
      <p:ext uri="{BB962C8B-B14F-4D97-AF65-F5344CB8AC3E}">
        <p14:creationId xmlns:p14="http://schemas.microsoft.com/office/powerpoint/2010/main" val="3504207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885113" cy="1008112"/>
          </a:xfrm>
        </p:spPr>
        <p:txBody>
          <a:bodyPr/>
          <a:lstStyle/>
          <a:p>
            <a:pPr algn="ctr"/>
            <a:r>
              <a:rPr lang="es-ES" sz="2800" cap="none" dirty="0" smtClean="0">
                <a:latin typeface="Eras Bold ITC" pitchFamily="34" charset="0"/>
              </a:rPr>
              <a:t>12 de noviembre</a:t>
            </a:r>
            <a:br>
              <a:rPr lang="es-ES" sz="2800" cap="none" dirty="0" smtClean="0">
                <a:latin typeface="Eras Bold ITC" pitchFamily="34" charset="0"/>
              </a:rPr>
            </a:br>
            <a:r>
              <a:rPr lang="es-ES" sz="2800" cap="none" dirty="0" smtClean="0">
                <a:latin typeface="Eras Bold ITC" pitchFamily="34" charset="0"/>
              </a:rPr>
              <a:t>Fauna de </a:t>
            </a:r>
            <a:r>
              <a:rPr lang="es-ES" sz="2800" cap="none" dirty="0" smtClean="0">
                <a:latin typeface="Eras Bold ITC" pitchFamily="34" charset="0"/>
              </a:rPr>
              <a:t>Ediacara</a:t>
            </a:r>
            <a:endParaRPr lang="es-ES" sz="2800" cap="none" dirty="0">
              <a:latin typeface="Eras Bold ITC" pitchFamily="34" charset="0"/>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554321"/>
            <a:ext cx="7920880" cy="4519704"/>
          </a:xfrm>
          <a:prstGeom prst="rect">
            <a:avLst/>
          </a:prstGeom>
          <a:effectLst>
            <a:softEdge rad="635000"/>
          </a:effectLst>
        </p:spPr>
      </p:pic>
      <p:sp>
        <p:nvSpPr>
          <p:cNvPr id="3" name="2 Marcador de texto"/>
          <p:cNvSpPr>
            <a:spLocks noGrp="1"/>
          </p:cNvSpPr>
          <p:nvPr>
            <p:ph type="body" idx="1"/>
          </p:nvPr>
        </p:nvSpPr>
        <p:spPr>
          <a:xfrm>
            <a:off x="647327" y="1196752"/>
            <a:ext cx="7885113" cy="2448272"/>
          </a:xfrm>
        </p:spPr>
        <p:txBody>
          <a:bodyPr>
            <a:normAutofit fontScale="92500" lnSpcReduction="10000"/>
          </a:bodyPr>
          <a:lstStyle/>
          <a:p>
            <a:pPr algn="just"/>
            <a:r>
              <a:rPr lang="es-ES" sz="2000" dirty="0" smtClean="0">
                <a:solidFill>
                  <a:schemeClr val="tx1"/>
                </a:solidFill>
                <a:latin typeface="Rockwell" pitchFamily="18" charset="0"/>
              </a:rPr>
              <a:t>Hace 600 millones de años</a:t>
            </a:r>
            <a:r>
              <a:rPr lang="es-ES" sz="2000" dirty="0">
                <a:solidFill>
                  <a:schemeClr val="tx1"/>
                </a:solidFill>
                <a:latin typeface="Rockwell" pitchFamily="18" charset="0"/>
              </a:rPr>
              <a:t>. esta “primera fauna” es la gran diferencia que presentan con la morfología de animales posteriores: abundan las formas planas con simetrías radiales o espirales de tres o cinco radios; y los organismos con simetría bilateral (los más abundantes en épocas posteriores) escasean. Esto ha llevado a proponer que </a:t>
            </a:r>
            <a:r>
              <a:rPr lang="es-ES" sz="2000" dirty="0">
                <a:solidFill>
                  <a:schemeClr val="tx1"/>
                </a:solidFill>
                <a:latin typeface="Rockwell" pitchFamily="18" charset="0"/>
              </a:rPr>
              <a:t>Ediacara</a:t>
            </a:r>
            <a:r>
              <a:rPr lang="es-ES" sz="2000" dirty="0">
                <a:solidFill>
                  <a:schemeClr val="tx1"/>
                </a:solidFill>
                <a:latin typeface="Rockwell" pitchFamily="18" charset="0"/>
              </a:rPr>
              <a:t> fue un “experimento evolutivo fallido”; un momento en el que aparecieron gran cantidad de novedades evolutivas (sobre todo morfológicas) que no tuvieron éxito al adaptarse al medio.</a:t>
            </a:r>
          </a:p>
        </p:txBody>
      </p:sp>
    </p:spTree>
    <p:extLst>
      <p:ext uri="{BB962C8B-B14F-4D97-AF65-F5344CB8AC3E}">
        <p14:creationId xmlns:p14="http://schemas.microsoft.com/office/powerpoint/2010/main" val="4180630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488</TotalTime>
  <Words>1050</Words>
  <Application>Microsoft Office PowerPoint</Application>
  <PresentationFormat>Presentación en pantalla (4:3)</PresentationFormat>
  <Paragraphs>33</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Horizonte</vt:lpstr>
      <vt:lpstr>La historia de la Tierra</vt:lpstr>
      <vt:lpstr>Presentación de PowerPoint</vt:lpstr>
      <vt:lpstr>Presentación de PowerPoint</vt:lpstr>
      <vt:lpstr>1 de enero, a las 00:00h Formación del Sistema Solar</vt:lpstr>
      <vt:lpstr>2 de enero Nacimiento de la Tierra</vt:lpstr>
      <vt:lpstr>21 de febrero Formación de los océanos</vt:lpstr>
      <vt:lpstr>23 de marzo Primeras bacterias</vt:lpstr>
      <vt:lpstr>3 de septiembre Primeras algas unicelulares</vt:lpstr>
      <vt:lpstr>12 de noviembre Fauna de Ediacara</vt:lpstr>
      <vt:lpstr>16 de noviembre Explosión cámbrica</vt:lpstr>
      <vt:lpstr>11 de diciembre Formación de Pangea, extinción masiva</vt:lpstr>
      <vt:lpstr>14 de diciembre Nacimiento de los dinosaurios</vt:lpstr>
      <vt:lpstr>26 de diciembre Extinción de los dinosaurios</vt:lpstr>
      <vt:lpstr>31 de diciembre, a las 17:00h Nace el Australopithecus</vt:lpstr>
      <vt:lpstr>31 de diciembre, a las 23:43h Aparece el Homo Sapiens</vt:lpstr>
      <vt:lpstr>31 de diciembre, a las 23:59:33h Nuestra historia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vida de la Tierra</dc:title>
  <dc:creator>Paula</dc:creator>
  <cp:lastModifiedBy>Paula</cp:lastModifiedBy>
  <cp:revision>26</cp:revision>
  <dcterms:created xsi:type="dcterms:W3CDTF">2014-12-25T17:01:58Z</dcterms:created>
  <dcterms:modified xsi:type="dcterms:W3CDTF">2015-01-16T22:54:52Z</dcterms:modified>
</cp:coreProperties>
</file>