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B2244D5-CAF2-479E-A1EA-D0114BBB7489}">
          <p14:sldIdLst>
            <p14:sldId id="256"/>
            <p14:sldId id="258"/>
            <p14:sldId id="257"/>
            <p14:sldId id="259"/>
            <p14:sldId id="260"/>
            <p14:sldId id="261"/>
            <p14:sldId id="262"/>
            <p14:sldId id="263"/>
            <p14:sldId id="264"/>
            <p14:sldId id="265"/>
            <p14:sldId id="266"/>
          </p14:sldIdLst>
        </p14:section>
        <p14:section name="Sección sin título" id="{964C65B1-47BE-4A4B-AE56-332FA82AF9FB}">
          <p14:sldIdLst>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lorente" initials="ml" lastIdx="0" clrIdx="0">
    <p:extLst>
      <p:ext uri="{19B8F6BF-5375-455C-9EA6-DF929625EA0E}">
        <p15:presenceInfo xmlns:p15="http://schemas.microsoft.com/office/powerpoint/2012/main" userId="1182d307e6963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62662-CB2D-4A98-8E58-4F161DCBA38B}" type="datetimeFigureOut">
              <a:rPr lang="es-ES" smtClean="0"/>
              <a:t>16/01/2015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4E79C-523F-418E-962F-504218E1856C}" type="slidenum">
              <a:rPr lang="es-ES" smtClean="0"/>
              <a:t>‹Nº›</a:t>
            </a:fld>
            <a:endParaRPr lang="es-ES"/>
          </a:p>
        </p:txBody>
      </p:sp>
    </p:spTree>
    <p:extLst>
      <p:ext uri="{BB962C8B-B14F-4D97-AF65-F5344CB8AC3E}">
        <p14:creationId xmlns:p14="http://schemas.microsoft.com/office/powerpoint/2010/main" val="6940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0A4E79C-523F-418E-962F-504218E1856C}" type="slidenum">
              <a:rPr lang="es-ES" smtClean="0"/>
              <a:t>1</a:t>
            </a:fld>
            <a:endParaRPr lang="es-ES"/>
          </a:p>
        </p:txBody>
      </p:sp>
    </p:spTree>
    <p:extLst>
      <p:ext uri="{BB962C8B-B14F-4D97-AF65-F5344CB8AC3E}">
        <p14:creationId xmlns:p14="http://schemas.microsoft.com/office/powerpoint/2010/main" val="2330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0A4E79C-523F-418E-962F-504218E1856C}" type="slidenum">
              <a:rPr lang="es-ES" smtClean="0"/>
              <a:t>2</a:t>
            </a:fld>
            <a:endParaRPr lang="es-ES"/>
          </a:p>
        </p:txBody>
      </p:sp>
    </p:spTree>
    <p:extLst>
      <p:ext uri="{BB962C8B-B14F-4D97-AF65-F5344CB8AC3E}">
        <p14:creationId xmlns:p14="http://schemas.microsoft.com/office/powerpoint/2010/main" val="216545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4D3F9F-9E59-47F5-B3A9-9128DA638A13}"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65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EB436E-FB84-4CB0-B8D6-E1ECF1675D8B}"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887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4D0A24-2763-48E5-8EFE-669E67FA3336}"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922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E19E27-0D10-4EEF-B9D1-3475479A0B0E}"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7845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167775-3F99-4628-879C-001F58D08FFB}"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869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204B7D-EB0E-4E68-9BC1-951DE36528FC}"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979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6AE25A-02ED-4504-825D-B1625DD40234}"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883870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38BEAF-F255-4919-8A0E-D32C545C2B69}"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567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BDFC28-8C5F-4099-AF56-1DE009F6F13C}"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443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AE893A2-22F7-4EB4-9CF6-71964575DE1A}" type="datetime1">
              <a:rPr lang="en-US" smtClean="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1463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407E7B3-DB5D-47B6-9A03-1109C9960823}"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63507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FBF7764-BA61-4F31-9DCF-C53BED911730}" type="datetime1">
              <a:rPr lang="en-US" smtClean="0"/>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4371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CB3FB-EA7F-4202-AB58-31101BC60020}" type="datetime1">
              <a:rPr lang="en-US" smtClean="0"/>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5804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422E1-914C-4181-B061-86651319E939}" type="datetime1">
              <a:rPr lang="en-US" smtClean="0"/>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3044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F59A1A-E9DA-4AB5-B6EA-EFF359E3F588}"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36711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BFFD8C-66C9-49A4-A2EC-0F4B6E759821}" type="datetime1">
              <a:rPr lang="en-US" smtClean="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5670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ECCDEE-0717-4A7E-AE21-7433F6966E43}" type="datetime1">
              <a:rPr lang="en-US" smtClean="0"/>
              <a:t>1/16/2015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1434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8631" y="2903298"/>
            <a:ext cx="7766936" cy="1646302"/>
          </a:xfrm>
        </p:spPr>
        <p:txBody>
          <a:bodyPr/>
          <a:lstStyle/>
          <a:p>
            <a:pPr algn="ctr"/>
            <a:r>
              <a:rPr lang="es-ES" sz="8000" dirty="0"/>
              <a:t>El número áureo y la </a:t>
            </a:r>
            <a:r>
              <a:rPr lang="es-ES" sz="8000" dirty="0" smtClean="0"/>
              <a:t>naturaleza</a:t>
            </a:r>
            <a:endParaRPr lang="es-ES" sz="8000" b="1" dirty="0">
              <a:latin typeface="+mn-lt"/>
            </a:endParaRPr>
          </a:p>
        </p:txBody>
      </p:sp>
      <p:sp>
        <p:nvSpPr>
          <p:cNvPr id="3" name="Marcador de número de diapositiva 2"/>
          <p:cNvSpPr>
            <a:spLocks noGrp="1"/>
          </p:cNvSpPr>
          <p:nvPr>
            <p:ph type="sldNum" sz="quarter" idx="12"/>
          </p:nvPr>
        </p:nvSpPr>
        <p:spPr/>
        <p:txBody>
          <a:bodyPr/>
          <a:lstStyle/>
          <a:p>
            <a:fld id="{D57F1E4F-1CFF-5643-939E-217C01CDF565}" type="slidenum">
              <a:rPr lang="en-US" sz="1600" smtClean="0"/>
              <a:pPr/>
              <a:t>1</a:t>
            </a:fld>
            <a:endParaRPr lang="en-US" sz="1600" dirty="0"/>
          </a:p>
        </p:txBody>
      </p:sp>
    </p:spTree>
    <p:extLst>
      <p:ext uri="{BB962C8B-B14F-4D97-AF65-F5344CB8AC3E}">
        <p14:creationId xmlns:p14="http://schemas.microsoft.com/office/powerpoint/2010/main" val="42214449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Fenómenos meteorológicos</a:t>
            </a:r>
            <a:endParaRPr lang="es-ES" sz="4400" dirty="0"/>
          </a:p>
        </p:txBody>
      </p:sp>
      <p:sp>
        <p:nvSpPr>
          <p:cNvPr id="3" name="Marcador de contenido 2"/>
          <p:cNvSpPr>
            <a:spLocks noGrp="1"/>
          </p:cNvSpPr>
          <p:nvPr>
            <p:ph idx="1"/>
          </p:nvPr>
        </p:nvSpPr>
        <p:spPr>
          <a:xfrm>
            <a:off x="677334" y="1648497"/>
            <a:ext cx="8596668" cy="4392866"/>
          </a:xfrm>
        </p:spPr>
        <p:txBody>
          <a:bodyPr/>
          <a:lstStyle/>
          <a:p>
            <a:r>
              <a:rPr lang="es-ES" dirty="0" smtClean="0"/>
              <a:t>En huracanes y torbellinos también podemos encontrar estos conceptos matemáticos.</a:t>
            </a:r>
          </a:p>
          <a:p>
            <a:pPr lvl="1">
              <a:buFont typeface="Wingdings" panose="05000000000000000000" pitchFamily="2" charset="2"/>
              <a:buChar char="§"/>
            </a:pPr>
            <a:r>
              <a:rPr lang="es-ES" sz="1800" dirty="0" smtClean="0"/>
              <a:t>El </a:t>
            </a:r>
            <a:r>
              <a:rPr lang="es-ES" sz="1800" dirty="0"/>
              <a:t>pasado 28 de octubre a las 6:45 PM EDST, el decimoctavo ciclón tropical de la temporada 2012 adquiría la forma de la espiral de Fibonacci. Era el huracán Sandy</a:t>
            </a:r>
            <a:r>
              <a:rPr lang="es-ES" sz="1800" dirty="0" smtClean="0"/>
              <a:t>.</a:t>
            </a:r>
          </a:p>
          <a:p>
            <a:pPr lvl="1">
              <a:buFont typeface="Wingdings" panose="05000000000000000000" pitchFamily="2" charset="2"/>
              <a:buChar char="§"/>
            </a:pPr>
            <a:endParaRPr lang="es-ES" sz="1800" dirty="0"/>
          </a:p>
        </p:txBody>
      </p:sp>
      <p:pic>
        <p:nvPicPr>
          <p:cNvPr id="4" name="Imagen 3"/>
          <p:cNvPicPr>
            <a:picLocks noChangeAspect="1"/>
          </p:cNvPicPr>
          <p:nvPr/>
        </p:nvPicPr>
        <p:blipFill>
          <a:blip r:embed="rId2"/>
          <a:stretch>
            <a:fillRect/>
          </a:stretch>
        </p:blipFill>
        <p:spPr>
          <a:xfrm>
            <a:off x="2914579" y="3236676"/>
            <a:ext cx="4122178" cy="3297742"/>
          </a:xfrm>
          <a:prstGeom prst="rect">
            <a:avLst/>
          </a:prstGeom>
        </p:spPr>
      </p:pic>
      <p:sp>
        <p:nvSpPr>
          <p:cNvPr id="5" name="Marcador de número de diapositiva 4"/>
          <p:cNvSpPr>
            <a:spLocks noGrp="1"/>
          </p:cNvSpPr>
          <p:nvPr>
            <p:ph type="sldNum" sz="quarter" idx="12"/>
          </p:nvPr>
        </p:nvSpPr>
        <p:spPr/>
        <p:txBody>
          <a:bodyPr/>
          <a:lstStyle/>
          <a:p>
            <a:fld id="{D57F1E4F-1CFF-5643-939E-217C01CDF565}" type="slidenum">
              <a:rPr lang="en-US" sz="1600" smtClean="0"/>
              <a:pPr/>
              <a:t>10</a:t>
            </a:fld>
            <a:endParaRPr lang="en-US" sz="1600" dirty="0"/>
          </a:p>
        </p:txBody>
      </p:sp>
    </p:spTree>
    <p:extLst>
      <p:ext uri="{BB962C8B-B14F-4D97-AF65-F5344CB8AC3E}">
        <p14:creationId xmlns:p14="http://schemas.microsoft.com/office/powerpoint/2010/main" val="15120252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Galaxias y agujeros negros</a:t>
            </a:r>
            <a:endParaRPr lang="es-ES" sz="4400" dirty="0"/>
          </a:p>
        </p:txBody>
      </p:sp>
      <p:sp>
        <p:nvSpPr>
          <p:cNvPr id="3" name="Marcador de contenido 2"/>
          <p:cNvSpPr>
            <a:spLocks noGrp="1"/>
          </p:cNvSpPr>
          <p:nvPr>
            <p:ph idx="1"/>
          </p:nvPr>
        </p:nvSpPr>
        <p:spPr>
          <a:xfrm>
            <a:off x="677334" y="1519707"/>
            <a:ext cx="8596668" cy="4958366"/>
          </a:xfrm>
        </p:spPr>
        <p:txBody>
          <a:bodyPr>
            <a:normAutofit/>
          </a:bodyPr>
          <a:lstStyle/>
          <a:p>
            <a:pPr algn="just"/>
            <a:r>
              <a:rPr lang="es-ES" dirty="0" smtClean="0"/>
              <a:t>La mayoría de las galaxias, incluida la nuestra, tiene la forma de la espiral de Fibonacci.</a:t>
            </a:r>
          </a:p>
          <a:p>
            <a:pPr algn="just"/>
            <a:endParaRPr lang="es-ES" dirty="0"/>
          </a:p>
          <a:p>
            <a:pPr algn="just"/>
            <a:endParaRPr lang="es-ES" dirty="0" smtClean="0"/>
          </a:p>
          <a:p>
            <a:pPr algn="just"/>
            <a:endParaRPr lang="es-ES" dirty="0" smtClean="0"/>
          </a:p>
          <a:p>
            <a:pPr algn="just"/>
            <a:endParaRPr lang="es-ES" dirty="0"/>
          </a:p>
          <a:p>
            <a:pPr algn="just"/>
            <a:endParaRPr lang="es-ES" dirty="0" smtClean="0"/>
          </a:p>
          <a:p>
            <a:pPr algn="just"/>
            <a:r>
              <a:rPr lang="es-ES" dirty="0" smtClean="0"/>
              <a:t>Pero hay un nuevo descubrimiento aún por resolver que relaciona el número áureo (</a:t>
            </a:r>
            <a:r>
              <a:rPr lang="es-ES" i="1" dirty="0" smtClean="0"/>
              <a:t>phi</a:t>
            </a:r>
            <a:r>
              <a:rPr lang="es-ES" dirty="0" smtClean="0"/>
              <a:t>) y la dinámica de los agujero negros y es que:</a:t>
            </a:r>
          </a:p>
          <a:p>
            <a:pPr marL="457200" lvl="1" indent="0" algn="just">
              <a:buNone/>
            </a:pPr>
            <a:r>
              <a:rPr lang="es-ES" sz="1800" dirty="0" smtClean="0"/>
              <a:t>	“Un agujero negro pasa de calentarse a enfriarse cuando el cuadrado de 	su masa 	dividido entre el cuadrado de la velocidad a la que rota, y esto 	es igual a </a:t>
            </a:r>
            <a:r>
              <a:rPr lang="es-ES" sz="1800" i="1" dirty="0" smtClean="0"/>
              <a:t>phi</a:t>
            </a:r>
            <a:r>
              <a:rPr lang="es-ES" sz="1800" dirty="0" smtClean="0"/>
              <a:t>.”</a:t>
            </a:r>
            <a:endParaRPr lang="es-ES" sz="1800" dirty="0"/>
          </a:p>
        </p:txBody>
      </p:sp>
      <p:pic>
        <p:nvPicPr>
          <p:cNvPr id="4" name="Imagen 3"/>
          <p:cNvPicPr>
            <a:picLocks noChangeAspect="1"/>
          </p:cNvPicPr>
          <p:nvPr/>
        </p:nvPicPr>
        <p:blipFill>
          <a:blip r:embed="rId2"/>
          <a:stretch>
            <a:fillRect/>
          </a:stretch>
        </p:blipFill>
        <p:spPr>
          <a:xfrm>
            <a:off x="3369667" y="2239180"/>
            <a:ext cx="3212001" cy="1759710"/>
          </a:xfrm>
          <a:prstGeom prst="rect">
            <a:avLst/>
          </a:prstGeom>
        </p:spPr>
      </p:pic>
      <p:sp>
        <p:nvSpPr>
          <p:cNvPr id="5" name="Marcador de número de diapositiva 4"/>
          <p:cNvSpPr>
            <a:spLocks noGrp="1"/>
          </p:cNvSpPr>
          <p:nvPr>
            <p:ph type="sldNum" sz="quarter" idx="12"/>
          </p:nvPr>
        </p:nvSpPr>
        <p:spPr/>
        <p:txBody>
          <a:bodyPr/>
          <a:lstStyle/>
          <a:p>
            <a:fld id="{D57F1E4F-1CFF-5643-939E-217C01CDF565}" type="slidenum">
              <a:rPr lang="en-US" sz="1600" smtClean="0"/>
              <a:pPr/>
              <a:t>11</a:t>
            </a:fld>
            <a:endParaRPr lang="en-US" sz="1600" dirty="0"/>
          </a:p>
        </p:txBody>
      </p:sp>
    </p:spTree>
    <p:extLst>
      <p:ext uri="{BB962C8B-B14F-4D97-AF65-F5344CB8AC3E}">
        <p14:creationId xmlns:p14="http://schemas.microsoft.com/office/powerpoint/2010/main" val="38155435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dirty="0" smtClean="0"/>
              <a:t>BIBLIOGRAFÍA</a:t>
            </a:r>
            <a:endParaRPr lang="es-ES" sz="4400" dirty="0"/>
          </a:p>
        </p:txBody>
      </p:sp>
      <p:sp>
        <p:nvSpPr>
          <p:cNvPr id="3" name="Marcador de contenido 2"/>
          <p:cNvSpPr>
            <a:spLocks noGrp="1"/>
          </p:cNvSpPr>
          <p:nvPr>
            <p:ph idx="1"/>
          </p:nvPr>
        </p:nvSpPr>
        <p:spPr>
          <a:xfrm>
            <a:off x="677334" y="1493949"/>
            <a:ext cx="8596668" cy="4547413"/>
          </a:xfrm>
        </p:spPr>
        <p:txBody>
          <a:bodyPr/>
          <a:lstStyle/>
          <a:p>
            <a:pPr algn="just"/>
            <a:r>
              <a:rPr lang="es-ES" dirty="0" smtClean="0"/>
              <a:t>Biofiguración.org/esplendor-geométrico</a:t>
            </a:r>
          </a:p>
          <a:p>
            <a:pPr algn="just"/>
            <a:r>
              <a:rPr lang="es-ES" dirty="0" smtClean="0"/>
              <a:t>Hoy.es/ciencia-fácil/La–belleza-matemática-de-la-naturaleza</a:t>
            </a:r>
          </a:p>
          <a:p>
            <a:pPr algn="just"/>
            <a:r>
              <a:rPr lang="es-ES" dirty="0" smtClean="0"/>
              <a:t>www.bloganavazquez.com/Fibonacci-su-serie-y-el-número-</a:t>
            </a:r>
            <a:r>
              <a:rPr lang="es-ES" dirty="0" err="1" smtClean="0"/>
              <a:t>magico</a:t>
            </a:r>
            <a:endParaRPr lang="es-ES" dirty="0" smtClean="0"/>
          </a:p>
          <a:p>
            <a:pPr algn="just"/>
            <a:r>
              <a:rPr lang="es-ES" dirty="0" smtClean="0"/>
              <a:t>Ehdiseños.blogspot.com.es</a:t>
            </a:r>
          </a:p>
          <a:p>
            <a:pPr algn="just"/>
            <a:r>
              <a:rPr lang="es-ES" dirty="0" smtClean="0"/>
              <a:t>www.curiosaweb.com/la-secuencia-de-fbonacci-en-la-naturaleza</a:t>
            </a:r>
          </a:p>
          <a:p>
            <a:pPr algn="just"/>
            <a:r>
              <a:rPr lang="es-ES" dirty="0" smtClean="0"/>
              <a:t>www.neoteo.com/la-sucesión-de-Fibonacci-en-la-naturaleza</a:t>
            </a:r>
          </a:p>
          <a:p>
            <a:pPr algn="just"/>
            <a:r>
              <a:rPr lang="es-ES" dirty="0" smtClean="0"/>
              <a:t>www.husmeandoporlared.com/simetría-en-naturaleza</a:t>
            </a:r>
          </a:p>
          <a:p>
            <a:pPr algn="just"/>
            <a:endParaRPr lang="es-ES" dirty="0" smtClean="0"/>
          </a:p>
          <a:p>
            <a:pPr algn="just"/>
            <a:r>
              <a:rPr lang="es-ES" sz="1800" dirty="0" smtClean="0"/>
              <a:t>Las simetrías del universo | documental redes </a:t>
            </a:r>
            <a:r>
              <a:rPr lang="es-ES" sz="1800" dirty="0" err="1" smtClean="0"/>
              <a:t>Eduard</a:t>
            </a:r>
            <a:r>
              <a:rPr lang="es-ES" sz="1800" dirty="0" smtClean="0"/>
              <a:t> </a:t>
            </a:r>
            <a:r>
              <a:rPr lang="es-ES" sz="1800" dirty="0" err="1" smtClean="0"/>
              <a:t>Punset</a:t>
            </a:r>
            <a:endParaRPr lang="es-ES" sz="1800" dirty="0" smtClean="0"/>
          </a:p>
          <a:p>
            <a:pPr algn="just"/>
            <a:r>
              <a:rPr lang="es-ES" dirty="0" smtClean="0"/>
              <a:t>El número de oro; phi; la divina proporción					     VÍDEOS</a:t>
            </a:r>
          </a:p>
          <a:p>
            <a:pPr algn="just"/>
            <a:r>
              <a:rPr lang="es-ES" sz="1800" dirty="0" smtClean="0"/>
              <a:t>Fibonacci. La magia de los números (primera y segunda parte)</a:t>
            </a:r>
          </a:p>
          <a:p>
            <a:endParaRPr lang="es-ES" dirty="0"/>
          </a:p>
        </p:txBody>
      </p:sp>
      <p:sp>
        <p:nvSpPr>
          <p:cNvPr id="4" name="Cerrar llave 3"/>
          <p:cNvSpPr/>
          <p:nvPr/>
        </p:nvSpPr>
        <p:spPr>
          <a:xfrm>
            <a:off x="7662931" y="4881093"/>
            <a:ext cx="128788" cy="862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Marcador de número de diapositiva 4"/>
          <p:cNvSpPr>
            <a:spLocks noGrp="1"/>
          </p:cNvSpPr>
          <p:nvPr>
            <p:ph type="sldNum" sz="quarter" idx="12"/>
          </p:nvPr>
        </p:nvSpPr>
        <p:spPr/>
        <p:txBody>
          <a:bodyPr/>
          <a:lstStyle/>
          <a:p>
            <a:fld id="{D57F1E4F-1CFF-5643-939E-217C01CDF565}" type="slidenum">
              <a:rPr lang="en-US" sz="1600" smtClean="0"/>
              <a:pPr/>
              <a:t>12</a:t>
            </a:fld>
            <a:endParaRPr lang="en-US" sz="1600" dirty="0"/>
          </a:p>
        </p:txBody>
      </p:sp>
    </p:spTree>
    <p:extLst>
      <p:ext uri="{BB962C8B-B14F-4D97-AF65-F5344CB8AC3E}">
        <p14:creationId xmlns:p14="http://schemas.microsoft.com/office/powerpoint/2010/main" val="13492542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dirty="0" smtClean="0"/>
              <a:t>ÍNDICE</a:t>
            </a:r>
            <a:endParaRPr lang="es-ES" sz="4400" dirty="0"/>
          </a:p>
        </p:txBody>
      </p:sp>
      <p:sp>
        <p:nvSpPr>
          <p:cNvPr id="3" name="Marcador de contenido 2"/>
          <p:cNvSpPr>
            <a:spLocks noGrp="1"/>
          </p:cNvSpPr>
          <p:nvPr>
            <p:ph idx="1"/>
          </p:nvPr>
        </p:nvSpPr>
        <p:spPr>
          <a:xfrm>
            <a:off x="677334" y="1596981"/>
            <a:ext cx="8596668" cy="4495898"/>
          </a:xfrm>
        </p:spPr>
        <p:txBody>
          <a:bodyPr>
            <a:normAutofit lnSpcReduction="10000"/>
          </a:bodyPr>
          <a:lstStyle/>
          <a:p>
            <a:pPr>
              <a:buFont typeface="+mj-lt"/>
              <a:buAutoNum type="arabicPeriod"/>
            </a:pPr>
            <a:r>
              <a:rPr lang="es-ES" sz="2400" b="1" dirty="0" smtClean="0"/>
              <a:t>La naturaleza y su lenguaje.</a:t>
            </a:r>
          </a:p>
          <a:p>
            <a:pPr>
              <a:buFont typeface="+mj-lt"/>
              <a:buAutoNum type="arabicPeriod"/>
            </a:pPr>
            <a:r>
              <a:rPr lang="es-ES" sz="2400" b="1" dirty="0" smtClean="0"/>
              <a:t>Sucesión de Fibonacci y número áureo.</a:t>
            </a:r>
            <a:r>
              <a:rPr lang="es-ES" sz="2200" b="1" dirty="0"/>
              <a:t> </a:t>
            </a:r>
            <a:endParaRPr lang="es-ES" sz="2200" b="1" dirty="0" smtClean="0"/>
          </a:p>
          <a:p>
            <a:pPr lvl="1"/>
            <a:r>
              <a:rPr lang="es-ES" sz="2200" b="1" dirty="0"/>
              <a:t>Microorganismos.</a:t>
            </a:r>
          </a:p>
          <a:p>
            <a:pPr lvl="1"/>
            <a:r>
              <a:rPr lang="es-ES" sz="2200" b="1" dirty="0"/>
              <a:t>Animales marinos.</a:t>
            </a:r>
          </a:p>
          <a:p>
            <a:pPr lvl="1"/>
            <a:r>
              <a:rPr lang="es-ES" sz="2200" b="1" dirty="0"/>
              <a:t>Plantas.</a:t>
            </a:r>
          </a:p>
          <a:p>
            <a:pPr lvl="1"/>
            <a:r>
              <a:rPr lang="es-ES" sz="2200" b="1" dirty="0"/>
              <a:t>Aves</a:t>
            </a:r>
            <a:r>
              <a:rPr lang="es-ES" sz="2200" b="1" dirty="0" smtClean="0"/>
              <a:t>.</a:t>
            </a:r>
          </a:p>
          <a:p>
            <a:pPr lvl="1"/>
            <a:r>
              <a:rPr lang="es-ES" sz="2200" b="1" dirty="0" smtClean="0"/>
              <a:t>Seres humanos.</a:t>
            </a:r>
          </a:p>
          <a:p>
            <a:pPr lvl="1"/>
            <a:r>
              <a:rPr lang="es-ES" sz="2200" b="1" dirty="0" smtClean="0"/>
              <a:t>Fenómenos meteorológicos.</a:t>
            </a:r>
            <a:endParaRPr lang="es-ES" sz="2200" b="1" dirty="0"/>
          </a:p>
          <a:p>
            <a:pPr lvl="1"/>
            <a:r>
              <a:rPr lang="es-ES" sz="2200" b="1" dirty="0"/>
              <a:t>Galaxias y agujeros negros</a:t>
            </a:r>
            <a:r>
              <a:rPr lang="es-ES" sz="2200" b="1" dirty="0" smtClean="0"/>
              <a:t>.</a:t>
            </a:r>
          </a:p>
          <a:p>
            <a:pPr>
              <a:buFont typeface="+mj-lt"/>
              <a:buAutoNum type="arabicPeriod"/>
            </a:pPr>
            <a:r>
              <a:rPr lang="es-ES" sz="2400" b="1" dirty="0" smtClean="0"/>
              <a:t>Bibliografía.</a:t>
            </a:r>
          </a:p>
          <a:p>
            <a:pPr marL="457200" lvl="1" indent="0">
              <a:buNone/>
            </a:pPr>
            <a:endParaRPr lang="es-ES" sz="2200" b="1" dirty="0" smtClean="0"/>
          </a:p>
          <a:p>
            <a:pPr marL="457200" lvl="1" indent="0">
              <a:buNone/>
            </a:pPr>
            <a:endParaRPr lang="es-ES" sz="2200" b="1" dirty="0" smtClean="0"/>
          </a:p>
        </p:txBody>
      </p:sp>
      <p:sp>
        <p:nvSpPr>
          <p:cNvPr id="4" name="Marcador de número de diapositiva 3"/>
          <p:cNvSpPr>
            <a:spLocks noGrp="1"/>
          </p:cNvSpPr>
          <p:nvPr>
            <p:ph type="sldNum" sz="quarter" idx="12"/>
          </p:nvPr>
        </p:nvSpPr>
        <p:spPr/>
        <p:txBody>
          <a:bodyPr/>
          <a:lstStyle/>
          <a:p>
            <a:fld id="{D57F1E4F-1CFF-5643-939E-217C01CDF565}" type="slidenum">
              <a:rPr lang="en-US" sz="1600" smtClean="0"/>
              <a:pPr/>
              <a:t>2</a:t>
            </a:fld>
            <a:endParaRPr lang="en-US" sz="1600" dirty="0"/>
          </a:p>
        </p:txBody>
      </p:sp>
    </p:spTree>
    <p:extLst>
      <p:ext uri="{BB962C8B-B14F-4D97-AF65-F5344CB8AC3E}">
        <p14:creationId xmlns:p14="http://schemas.microsoft.com/office/powerpoint/2010/main" val="21396905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La naturaleza</a:t>
            </a:r>
            <a:endParaRPr lang="es-ES" sz="4400" dirty="0"/>
          </a:p>
        </p:txBody>
      </p:sp>
      <p:sp>
        <p:nvSpPr>
          <p:cNvPr id="3" name="Marcador de contenido 2"/>
          <p:cNvSpPr>
            <a:spLocks noGrp="1"/>
          </p:cNvSpPr>
          <p:nvPr>
            <p:ph idx="1"/>
          </p:nvPr>
        </p:nvSpPr>
        <p:spPr/>
        <p:txBody>
          <a:bodyPr>
            <a:normAutofit/>
          </a:bodyPr>
          <a:lstStyle/>
          <a:p>
            <a:pPr marL="0" indent="0">
              <a:buNone/>
            </a:pPr>
            <a:endParaRPr lang="es-ES" sz="2000" dirty="0"/>
          </a:p>
          <a:p>
            <a:r>
              <a:rPr lang="es-ES" sz="2000" dirty="0" smtClean="0"/>
              <a:t>Esconde grandes conceptos </a:t>
            </a:r>
            <a:r>
              <a:rPr lang="es-ES" sz="2000" dirty="0" smtClean="0"/>
              <a:t>matemáticos, ya que toda la materia está compuesta por números.</a:t>
            </a:r>
            <a:endParaRPr lang="es-ES" sz="2000" dirty="0" smtClean="0"/>
          </a:p>
          <a:p>
            <a:endParaRPr lang="es-ES" sz="2400" dirty="0" smtClean="0"/>
          </a:p>
          <a:p>
            <a:r>
              <a:rPr lang="es-ES" sz="2000" dirty="0" smtClean="0"/>
              <a:t>La </a:t>
            </a:r>
            <a:r>
              <a:rPr lang="es-ES" sz="2000" dirty="0"/>
              <a:t>simetría </a:t>
            </a:r>
            <a:r>
              <a:rPr lang="es-ES" sz="2000" dirty="0" smtClean="0"/>
              <a:t>se considera su </a:t>
            </a:r>
            <a:r>
              <a:rPr lang="es-ES" sz="2000" dirty="0" smtClean="0"/>
              <a:t>lenguaje, ya que </a:t>
            </a:r>
            <a:r>
              <a:rPr lang="es-ES" sz="2000" dirty="0"/>
              <a:t>p</a:t>
            </a:r>
            <a:r>
              <a:rPr lang="es-ES" sz="2000" dirty="0" smtClean="0"/>
              <a:t>arte </a:t>
            </a:r>
            <a:r>
              <a:rPr lang="es-ES" sz="2000" dirty="0"/>
              <a:t>de </a:t>
            </a:r>
            <a:r>
              <a:rPr lang="es-ES" sz="2000" dirty="0" smtClean="0"/>
              <a:t>la </a:t>
            </a:r>
            <a:r>
              <a:rPr lang="es-ES" sz="2000" dirty="0"/>
              <a:t>materia tiene una curiosa propiedad: si la dividimos en dos por cierto sitio, las dos mitades son iguales; o, lo que es lo mismo, se ven iguales desde un lado y desde otro</a:t>
            </a:r>
            <a:endParaRPr lang="es-ES" sz="2000" dirty="0" smtClean="0"/>
          </a:p>
          <a:p>
            <a:pPr marL="0" indent="0">
              <a:buNone/>
            </a:pPr>
            <a:endParaRPr lang="es-ES" sz="2400" dirty="0" smtClean="0"/>
          </a:p>
        </p:txBody>
      </p:sp>
      <p:sp>
        <p:nvSpPr>
          <p:cNvPr id="4" name="Marcador de número de diapositiva 3"/>
          <p:cNvSpPr>
            <a:spLocks noGrp="1"/>
          </p:cNvSpPr>
          <p:nvPr>
            <p:ph type="sldNum" sz="quarter" idx="12"/>
          </p:nvPr>
        </p:nvSpPr>
        <p:spPr/>
        <p:txBody>
          <a:bodyPr/>
          <a:lstStyle/>
          <a:p>
            <a:fld id="{D57F1E4F-1CFF-5643-939E-217C01CDF565}" type="slidenum">
              <a:rPr lang="en-US" sz="1600" smtClean="0"/>
              <a:pPr/>
              <a:t>3</a:t>
            </a:fld>
            <a:endParaRPr lang="en-US" sz="1600" dirty="0"/>
          </a:p>
        </p:txBody>
      </p:sp>
    </p:spTree>
    <p:extLst>
      <p:ext uri="{BB962C8B-B14F-4D97-AF65-F5344CB8AC3E}">
        <p14:creationId xmlns:p14="http://schemas.microsoft.com/office/powerpoint/2010/main" val="24449918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La sucesión de Fibonacci y el número áureo</a:t>
            </a:r>
            <a:endParaRPr lang="es-ES" sz="4400" dirty="0"/>
          </a:p>
        </p:txBody>
      </p:sp>
      <p:sp>
        <p:nvSpPr>
          <p:cNvPr id="3" name="Marcador de contenido 2"/>
          <p:cNvSpPr>
            <a:spLocks noGrp="1"/>
          </p:cNvSpPr>
          <p:nvPr>
            <p:ph idx="1"/>
          </p:nvPr>
        </p:nvSpPr>
        <p:spPr/>
        <p:txBody>
          <a:bodyPr>
            <a:normAutofit/>
          </a:bodyPr>
          <a:lstStyle/>
          <a:p>
            <a:pPr algn="just"/>
            <a:endParaRPr lang="es-ES" dirty="0" smtClean="0"/>
          </a:p>
          <a:p>
            <a:pPr algn="just"/>
            <a:r>
              <a:rPr lang="es-ES" dirty="0" smtClean="0"/>
              <a:t>La sucesión de Fibonacci empieza con el número uno y a partir de aquí cada término se haya sumando los dos anteriores. La naturaleza hace uso de los números de esta sucesión en muchas ocasiones.</a:t>
            </a:r>
          </a:p>
          <a:p>
            <a:pPr algn="just"/>
            <a:endParaRPr lang="es-ES" dirty="0" smtClean="0"/>
          </a:p>
          <a:p>
            <a:pPr algn="just"/>
            <a:r>
              <a:rPr lang="es-ES" dirty="0" smtClean="0"/>
              <a:t>A partir de esta sucesión, podemos obtener el número áureo, la </a:t>
            </a:r>
            <a:r>
              <a:rPr lang="es-ES" dirty="0"/>
              <a:t>proporción divina. </a:t>
            </a:r>
            <a:r>
              <a:rPr lang="es-ES" dirty="0" smtClean="0"/>
              <a:t>Si </a:t>
            </a:r>
            <a:r>
              <a:rPr lang="es-ES" dirty="0"/>
              <a:t>dividimos el </a:t>
            </a:r>
            <a:r>
              <a:rPr lang="es-ES" dirty="0" smtClean="0"/>
              <a:t>número </a:t>
            </a:r>
            <a:r>
              <a:rPr lang="es-ES" dirty="0"/>
              <a:t>anterior inmediato de cualquier </a:t>
            </a:r>
            <a:r>
              <a:rPr lang="es-ES" dirty="0" smtClean="0"/>
              <a:t>de los números de esta sucesión, </a:t>
            </a:r>
            <a:r>
              <a:rPr lang="es-ES" dirty="0"/>
              <a:t>dará un resultado igual o muy aproximado a </a:t>
            </a:r>
            <a:r>
              <a:rPr lang="es-ES" dirty="0" smtClean="0"/>
              <a:t>1,618… En la naturaleza se encuentra esta proporción directa, desde los organismos más pequeños hasta las galaxias más grandes.</a:t>
            </a:r>
          </a:p>
          <a:p>
            <a:pPr algn="just"/>
            <a:endParaRPr lang="es-ES" sz="2000" dirty="0"/>
          </a:p>
        </p:txBody>
      </p:sp>
      <p:sp>
        <p:nvSpPr>
          <p:cNvPr id="4" name="Marcador de número de diapositiva 3"/>
          <p:cNvSpPr>
            <a:spLocks noGrp="1"/>
          </p:cNvSpPr>
          <p:nvPr>
            <p:ph type="sldNum" sz="quarter" idx="12"/>
          </p:nvPr>
        </p:nvSpPr>
        <p:spPr/>
        <p:txBody>
          <a:bodyPr/>
          <a:lstStyle/>
          <a:p>
            <a:fld id="{D57F1E4F-1CFF-5643-939E-217C01CDF565}" type="slidenum">
              <a:rPr lang="en-US" sz="1600" smtClean="0"/>
              <a:pPr/>
              <a:t>4</a:t>
            </a:fld>
            <a:endParaRPr lang="en-US" sz="1600" dirty="0"/>
          </a:p>
        </p:txBody>
      </p:sp>
    </p:spTree>
    <p:extLst>
      <p:ext uri="{BB962C8B-B14F-4D97-AF65-F5344CB8AC3E}">
        <p14:creationId xmlns:p14="http://schemas.microsoft.com/office/powerpoint/2010/main" val="37341221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Virus</a:t>
            </a:r>
            <a:endParaRPr lang="es-ES" sz="4400" dirty="0"/>
          </a:p>
        </p:txBody>
      </p:sp>
      <p:sp>
        <p:nvSpPr>
          <p:cNvPr id="3" name="Marcador de contenido 2"/>
          <p:cNvSpPr>
            <a:spLocks noGrp="1"/>
          </p:cNvSpPr>
          <p:nvPr>
            <p:ph idx="1"/>
          </p:nvPr>
        </p:nvSpPr>
        <p:spPr>
          <a:xfrm>
            <a:off x="677334" y="1262131"/>
            <a:ext cx="8596668" cy="4779232"/>
          </a:xfrm>
        </p:spPr>
        <p:txBody>
          <a:bodyPr>
            <a:normAutofit/>
          </a:bodyPr>
          <a:lstStyle/>
          <a:p>
            <a:pPr algn="just"/>
            <a:r>
              <a:rPr lang="es-ES" dirty="0" smtClean="0"/>
              <a:t>Los virus hacen uso de simetría para poder clonarse con más facilidad.</a:t>
            </a:r>
          </a:p>
          <a:p>
            <a:pPr algn="just"/>
            <a:r>
              <a:rPr lang="es-ES" dirty="0" smtClean="0"/>
              <a:t>Hay dos tipos de simetría: </a:t>
            </a:r>
          </a:p>
          <a:p>
            <a:pPr lvl="1" algn="just">
              <a:buFont typeface="Wingdings" panose="05000000000000000000" pitchFamily="2" charset="2"/>
              <a:buChar char="§"/>
            </a:pPr>
            <a:r>
              <a:rPr lang="es-ES" sz="1800" b="1" dirty="0" smtClean="0"/>
              <a:t>Simetría </a:t>
            </a:r>
            <a:r>
              <a:rPr lang="es-ES" sz="1800" b="1" dirty="0" err="1"/>
              <a:t>icosaédrica</a:t>
            </a:r>
            <a:r>
              <a:rPr lang="es-ES" sz="1800" dirty="0"/>
              <a:t>, observándose el </a:t>
            </a:r>
            <a:r>
              <a:rPr lang="es-ES" sz="1800" dirty="0" err="1"/>
              <a:t>virión</a:t>
            </a:r>
            <a:r>
              <a:rPr lang="es-ES" sz="1800" dirty="0"/>
              <a:t> al microscopio de forma aproximadamente </a:t>
            </a:r>
            <a:r>
              <a:rPr lang="es-ES" sz="1800" dirty="0" smtClean="0"/>
              <a:t>esférica.</a:t>
            </a:r>
          </a:p>
          <a:p>
            <a:pPr marL="457200" lvl="1" indent="0" algn="just">
              <a:buNone/>
            </a:pPr>
            <a:endParaRPr lang="es-ES" sz="1800" dirty="0" smtClean="0"/>
          </a:p>
          <a:p>
            <a:pPr marL="457200" lvl="1" indent="0" algn="just">
              <a:buNone/>
            </a:pPr>
            <a:endParaRPr lang="es-ES" sz="1800" dirty="0" smtClean="0"/>
          </a:p>
          <a:p>
            <a:pPr marL="457200" lvl="1" indent="0" algn="just">
              <a:buNone/>
            </a:pPr>
            <a:endParaRPr lang="es-ES" sz="1800" dirty="0"/>
          </a:p>
          <a:p>
            <a:pPr marL="457200" lvl="1" indent="0" algn="just">
              <a:buNone/>
            </a:pPr>
            <a:endParaRPr lang="es-ES" sz="1800" dirty="0" smtClean="0"/>
          </a:p>
          <a:p>
            <a:pPr lvl="1" algn="just">
              <a:buFont typeface="Wingdings" panose="05000000000000000000" pitchFamily="2" charset="2"/>
              <a:buChar char="§"/>
            </a:pPr>
            <a:r>
              <a:rPr lang="es-ES" sz="1800" b="1" dirty="0" smtClean="0"/>
              <a:t>Simetría </a:t>
            </a:r>
            <a:r>
              <a:rPr lang="es-ES" sz="1800" b="1" dirty="0"/>
              <a:t>helicoidal</a:t>
            </a:r>
            <a:r>
              <a:rPr lang="es-ES" sz="1800" dirty="0"/>
              <a:t>, resultando </a:t>
            </a:r>
            <a:r>
              <a:rPr lang="es-ES" sz="1800" dirty="0" err="1"/>
              <a:t>nucleocápsides</a:t>
            </a:r>
            <a:r>
              <a:rPr lang="es-ES" sz="1800" dirty="0"/>
              <a:t> filamentosas tubulares pero que pueden estar encerradas dentro de una envoltura que confiere a la partícula forma esférica o de bastón.</a:t>
            </a:r>
            <a:endParaRPr lang="es-ES" sz="1800" dirty="0" smtClean="0"/>
          </a:p>
          <a:p>
            <a:pPr lvl="1">
              <a:buFont typeface="Arial" panose="020B0604020202020204" pitchFamily="34" charset="0"/>
              <a:buChar char="•"/>
            </a:pPr>
            <a:endParaRPr lang="es-ES" sz="1800" dirty="0"/>
          </a:p>
        </p:txBody>
      </p:sp>
      <p:pic>
        <p:nvPicPr>
          <p:cNvPr id="4" name="Imagen 3"/>
          <p:cNvPicPr>
            <a:picLocks noChangeAspect="1"/>
          </p:cNvPicPr>
          <p:nvPr/>
        </p:nvPicPr>
        <p:blipFill rotWithShape="1">
          <a:blip r:embed="rId2"/>
          <a:srcRect b="55634"/>
          <a:stretch/>
        </p:blipFill>
        <p:spPr>
          <a:xfrm>
            <a:off x="2715425" y="2729551"/>
            <a:ext cx="4520485" cy="1468961"/>
          </a:xfrm>
          <a:prstGeom prst="rect">
            <a:avLst/>
          </a:prstGeom>
        </p:spPr>
      </p:pic>
      <p:pic>
        <p:nvPicPr>
          <p:cNvPr id="5" name="Imagen 4"/>
          <p:cNvPicPr>
            <a:picLocks noChangeAspect="1"/>
          </p:cNvPicPr>
          <p:nvPr/>
        </p:nvPicPr>
        <p:blipFill rotWithShape="1">
          <a:blip r:embed="rId2"/>
          <a:srcRect t="53359"/>
          <a:stretch/>
        </p:blipFill>
        <p:spPr>
          <a:xfrm>
            <a:off x="2666458" y="5238217"/>
            <a:ext cx="4569452" cy="1602297"/>
          </a:xfrm>
          <a:prstGeom prst="rect">
            <a:avLst/>
          </a:prstGeom>
        </p:spPr>
      </p:pic>
      <p:sp>
        <p:nvSpPr>
          <p:cNvPr id="6" name="Marcador de número de diapositiva 5"/>
          <p:cNvSpPr>
            <a:spLocks noGrp="1"/>
          </p:cNvSpPr>
          <p:nvPr>
            <p:ph type="sldNum" sz="quarter" idx="12"/>
          </p:nvPr>
        </p:nvSpPr>
        <p:spPr/>
        <p:txBody>
          <a:bodyPr/>
          <a:lstStyle/>
          <a:p>
            <a:r>
              <a:rPr lang="en-US" sz="1600" dirty="0"/>
              <a:t>5</a:t>
            </a:r>
          </a:p>
        </p:txBody>
      </p:sp>
    </p:spTree>
    <p:extLst>
      <p:ext uri="{BB962C8B-B14F-4D97-AF65-F5344CB8AC3E}">
        <p14:creationId xmlns:p14="http://schemas.microsoft.com/office/powerpoint/2010/main" val="18970487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Animales marinos</a:t>
            </a:r>
            <a:endParaRPr lang="es-ES" sz="4400" dirty="0"/>
          </a:p>
        </p:txBody>
      </p:sp>
      <p:sp>
        <p:nvSpPr>
          <p:cNvPr id="3" name="Marcador de contenido 2"/>
          <p:cNvSpPr>
            <a:spLocks noGrp="1"/>
          </p:cNvSpPr>
          <p:nvPr>
            <p:ph idx="1"/>
          </p:nvPr>
        </p:nvSpPr>
        <p:spPr>
          <a:xfrm>
            <a:off x="561424" y="1559442"/>
            <a:ext cx="5015128" cy="5034541"/>
          </a:xfrm>
        </p:spPr>
        <p:txBody>
          <a:bodyPr/>
          <a:lstStyle/>
          <a:p>
            <a:pPr algn="just"/>
            <a:r>
              <a:rPr lang="es-ES" dirty="0"/>
              <a:t>Las estrellas de mar también siguen la proporción divina, ya que si se escoge una de sus líneas y se divide en dos por donde se corta, el número áureo es la relación entre la línea completa y el segmento mayor; pero lo curioso, es que la proporción entre el segmento mayor y el menor es la misma.</a:t>
            </a:r>
          </a:p>
          <a:p>
            <a:pPr algn="just"/>
            <a:r>
              <a:rPr lang="es-ES" dirty="0" smtClean="0"/>
              <a:t>Las conchas de muchos moluscos, por ejemplo la de los </a:t>
            </a:r>
            <a:r>
              <a:rPr lang="es-ES" b="1" dirty="0" smtClean="0"/>
              <a:t>caracoles </a:t>
            </a:r>
            <a:r>
              <a:rPr lang="es-ES" b="1" dirty="0" err="1" smtClean="0"/>
              <a:t>nautilus</a:t>
            </a:r>
            <a:r>
              <a:rPr lang="es-ES" b="1" dirty="0" smtClean="0"/>
              <a:t>, </a:t>
            </a:r>
            <a:r>
              <a:rPr lang="es-ES" dirty="0" smtClean="0"/>
              <a:t>siguen la serie de Fibonacci. La espiral negra intersecta todos los radios blancos exactamente con un mismo ángulo, de tal forma que los ángulos A, B, C, etc., alrededor de la concha, son siempre iguales entre sí.</a:t>
            </a:r>
          </a:p>
          <a:p>
            <a:pPr algn="just"/>
            <a:endParaRPr lang="es-ES" dirty="0" smtClean="0"/>
          </a:p>
          <a:p>
            <a:pPr algn="just"/>
            <a:endParaRPr lang="es-ES" dirty="0" smtClean="0"/>
          </a:p>
          <a:p>
            <a:pPr algn="just"/>
            <a:endParaRPr lang="es-ES" dirty="0"/>
          </a:p>
          <a:p>
            <a:pPr algn="just"/>
            <a:endParaRPr lang="es-ES" dirty="0" smtClean="0"/>
          </a:p>
          <a:p>
            <a:endParaRPr lang="es-ES" dirty="0"/>
          </a:p>
          <a:p>
            <a:endParaRPr lang="es-ES" dirty="0" smtClean="0"/>
          </a:p>
          <a:p>
            <a:endParaRPr lang="es-ES" dirty="0"/>
          </a:p>
          <a:p>
            <a:endParaRPr lang="es-ES" dirty="0" smtClean="0"/>
          </a:p>
          <a:p>
            <a:endParaRPr lang="es-ES" dirty="0"/>
          </a:p>
          <a:p>
            <a:endParaRPr lang="es-ES" dirty="0"/>
          </a:p>
        </p:txBody>
      </p:sp>
      <p:pic>
        <p:nvPicPr>
          <p:cNvPr id="4" name="Imagen 3"/>
          <p:cNvPicPr>
            <a:picLocks noChangeAspect="1"/>
          </p:cNvPicPr>
          <p:nvPr/>
        </p:nvPicPr>
        <p:blipFill rotWithShape="1">
          <a:blip r:embed="rId2"/>
          <a:srcRect r="68900"/>
          <a:stretch/>
        </p:blipFill>
        <p:spPr>
          <a:xfrm>
            <a:off x="6015040" y="3987824"/>
            <a:ext cx="1558344" cy="1674588"/>
          </a:xfrm>
          <a:prstGeom prst="rect">
            <a:avLst/>
          </a:prstGeom>
        </p:spPr>
      </p:pic>
      <p:pic>
        <p:nvPicPr>
          <p:cNvPr id="5" name="Imagen 4"/>
          <p:cNvPicPr>
            <a:picLocks noChangeAspect="1"/>
          </p:cNvPicPr>
          <p:nvPr/>
        </p:nvPicPr>
        <p:blipFill rotWithShape="1">
          <a:blip r:embed="rId2"/>
          <a:srcRect l="68086"/>
          <a:stretch/>
        </p:blipFill>
        <p:spPr>
          <a:xfrm>
            <a:off x="7573384" y="3987824"/>
            <a:ext cx="1599140" cy="1674587"/>
          </a:xfrm>
          <a:prstGeom prst="rect">
            <a:avLst/>
          </a:prstGeom>
        </p:spPr>
      </p:pic>
      <p:pic>
        <p:nvPicPr>
          <p:cNvPr id="11" name="Imagen 10"/>
          <p:cNvPicPr>
            <a:picLocks noChangeAspect="1"/>
          </p:cNvPicPr>
          <p:nvPr/>
        </p:nvPicPr>
        <p:blipFill>
          <a:blip r:embed="rId3"/>
          <a:stretch>
            <a:fillRect/>
          </a:stretch>
        </p:blipFill>
        <p:spPr>
          <a:xfrm>
            <a:off x="5576552" y="1258410"/>
            <a:ext cx="4019283" cy="2411570"/>
          </a:xfrm>
          <a:prstGeom prst="rect">
            <a:avLst/>
          </a:prstGeom>
        </p:spPr>
      </p:pic>
      <p:sp>
        <p:nvSpPr>
          <p:cNvPr id="12" name="Marcador de número de diapositiva 11"/>
          <p:cNvSpPr>
            <a:spLocks noGrp="1"/>
          </p:cNvSpPr>
          <p:nvPr>
            <p:ph type="sldNum" sz="quarter" idx="12"/>
          </p:nvPr>
        </p:nvSpPr>
        <p:spPr/>
        <p:txBody>
          <a:bodyPr/>
          <a:lstStyle/>
          <a:p>
            <a:fld id="{D57F1E4F-1CFF-5643-939E-217C01CDF565}" type="slidenum">
              <a:rPr lang="en-US" sz="1600" smtClean="0"/>
              <a:pPr/>
              <a:t>6</a:t>
            </a:fld>
            <a:endParaRPr lang="en-US" sz="1600" dirty="0"/>
          </a:p>
        </p:txBody>
      </p:sp>
    </p:spTree>
    <p:extLst>
      <p:ext uri="{BB962C8B-B14F-4D97-AF65-F5344CB8AC3E}">
        <p14:creationId xmlns:p14="http://schemas.microsoft.com/office/powerpoint/2010/main" val="13781073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Plantas</a:t>
            </a:r>
            <a:endParaRPr lang="es-ES" sz="4400" dirty="0"/>
          </a:p>
        </p:txBody>
      </p:sp>
      <p:sp>
        <p:nvSpPr>
          <p:cNvPr id="3" name="Marcador de contenido 2"/>
          <p:cNvSpPr>
            <a:spLocks noGrp="1"/>
          </p:cNvSpPr>
          <p:nvPr>
            <p:ph idx="1"/>
          </p:nvPr>
        </p:nvSpPr>
        <p:spPr>
          <a:xfrm>
            <a:off x="677334" y="1236372"/>
            <a:ext cx="8878790" cy="5847007"/>
          </a:xfrm>
        </p:spPr>
        <p:txBody>
          <a:bodyPr numCol="2">
            <a:normAutofit fontScale="25000" lnSpcReduction="20000"/>
          </a:bodyPr>
          <a:lstStyle/>
          <a:p>
            <a:pPr algn="just"/>
            <a:endParaRPr lang="es-ES" sz="4800" dirty="0" smtClean="0"/>
          </a:p>
          <a:p>
            <a:pPr algn="just"/>
            <a:r>
              <a:rPr lang="es-ES" sz="6000" dirty="0" smtClean="0"/>
              <a:t>Las pipas de los girasoles están dispuestas formando espirales de Fibonacci, ya que gracias a esta disposición, pueden producir el mayor número de pipas posible en el mínimo </a:t>
            </a:r>
            <a:r>
              <a:rPr lang="es-ES" sz="6000" dirty="0"/>
              <a:t>espacio. </a:t>
            </a:r>
            <a:r>
              <a:rPr lang="es-ES" sz="6000" dirty="0" smtClean="0"/>
              <a:t>La gran </a:t>
            </a:r>
            <a:r>
              <a:rPr lang="es-ES" sz="6000" dirty="0"/>
              <a:t>mayoría </a:t>
            </a:r>
            <a:r>
              <a:rPr lang="es-ES" sz="6000" dirty="0" smtClean="0"/>
              <a:t>poseen </a:t>
            </a:r>
            <a:r>
              <a:rPr lang="es-ES" sz="6000" dirty="0"/>
              <a:t>55 espirales en un sentido y 89 en el otro, o bien 89 y 144 respectivamente. </a:t>
            </a:r>
            <a:r>
              <a:rPr lang="es-ES" sz="6000" dirty="0" smtClean="0"/>
              <a:t>Ocurre lo mismo con los piñones de una piña piñonera.</a:t>
            </a:r>
          </a:p>
          <a:p>
            <a:pPr algn="just"/>
            <a:endParaRPr lang="es-ES" sz="6000" dirty="0"/>
          </a:p>
          <a:p>
            <a:pPr algn="just"/>
            <a:endParaRPr lang="es-ES" sz="6000" dirty="0" smtClean="0"/>
          </a:p>
          <a:p>
            <a:pPr algn="just"/>
            <a:endParaRPr lang="es-ES" sz="6000" dirty="0"/>
          </a:p>
          <a:p>
            <a:pPr marL="0" indent="0" algn="just">
              <a:buNone/>
            </a:pPr>
            <a:endParaRPr lang="es-ES" sz="6000" dirty="0" smtClean="0"/>
          </a:p>
          <a:p>
            <a:pPr marL="0" indent="0" algn="just">
              <a:buNone/>
            </a:pPr>
            <a:endParaRPr lang="es-ES" sz="6000" dirty="0" smtClean="0"/>
          </a:p>
          <a:p>
            <a:pPr algn="just"/>
            <a:r>
              <a:rPr lang="es-ES" sz="6000" dirty="0" smtClean="0"/>
              <a:t>Los </a:t>
            </a:r>
            <a:r>
              <a:rPr lang="es-ES" sz="6000" dirty="0"/>
              <a:t>brotes y hojas de los árboles surgen a diferentes ángulos. La distribución de las hojas alrededor del tallo de las plantas se produce siguiendo secuencias basadas exclusivamente en estos </a:t>
            </a:r>
            <a:r>
              <a:rPr lang="es-ES" sz="6000" dirty="0" smtClean="0"/>
              <a:t>números y en busca de la máxima luz solar. </a:t>
            </a:r>
            <a:r>
              <a:rPr lang="es-ES" sz="6000" dirty="0"/>
              <a:t>Se ha verificado que en el manzano y el roble, por ejemplo, una espiral trazada en torno a la rama pasa por 5 brotes cada 2 vueltas completas, en el álamo y el peral, una espiral de 3 vueltas pasa por 8 brotes</a:t>
            </a:r>
            <a:r>
              <a:rPr lang="es-ES" sz="6000" dirty="0" smtClean="0"/>
              <a:t>.</a:t>
            </a:r>
            <a:endParaRPr lang="es-ES" sz="6000" dirty="0"/>
          </a:p>
          <a:p>
            <a:pPr algn="just"/>
            <a:endParaRPr lang="es-ES" sz="6000" dirty="0" smtClean="0"/>
          </a:p>
          <a:p>
            <a:pPr algn="just"/>
            <a:endParaRPr lang="es-ES" sz="6000" dirty="0"/>
          </a:p>
          <a:p>
            <a:pPr algn="just"/>
            <a:endParaRPr lang="es-ES" sz="6000" dirty="0" smtClean="0"/>
          </a:p>
          <a:p>
            <a:pPr algn="just"/>
            <a:endParaRPr lang="es-ES" sz="6000" dirty="0" smtClean="0"/>
          </a:p>
          <a:p>
            <a:pPr algn="just"/>
            <a:endParaRPr lang="es-ES" sz="6000" dirty="0" smtClean="0"/>
          </a:p>
          <a:p>
            <a:pPr algn="just"/>
            <a:endParaRPr lang="es-ES" sz="6000" dirty="0"/>
          </a:p>
          <a:p>
            <a:pPr marL="0" indent="0" algn="just">
              <a:buNone/>
            </a:pPr>
            <a:endParaRPr lang="es-ES" sz="6000" dirty="0"/>
          </a:p>
          <a:p>
            <a:pPr marL="0" indent="0" algn="just">
              <a:buNone/>
            </a:pPr>
            <a:endParaRPr lang="es-ES" sz="6000" dirty="0"/>
          </a:p>
          <a:p>
            <a:pPr algn="just"/>
            <a:r>
              <a:rPr lang="es-ES" sz="6000" dirty="0" smtClean="0"/>
              <a:t>El </a:t>
            </a:r>
            <a:r>
              <a:rPr lang="es-ES" sz="6000" dirty="0"/>
              <a:t>número de pétalos de las flores también sigue la sucesión de Fibonacci. Las hay de tres pétalos, como los lirios, los iris o las azucenas; de cinco, como los botones de </a:t>
            </a:r>
            <a:r>
              <a:rPr lang="es-ES" sz="6000" dirty="0" smtClean="0"/>
              <a:t>oro o las </a:t>
            </a:r>
            <a:r>
              <a:rPr lang="es-ES" sz="6000" dirty="0"/>
              <a:t>rosas </a:t>
            </a:r>
            <a:r>
              <a:rPr lang="es-ES" sz="6000" dirty="0" smtClean="0"/>
              <a:t>silvestres; </a:t>
            </a:r>
            <a:r>
              <a:rPr lang="es-ES" sz="6000" dirty="0"/>
              <a:t>flores con ocho, como las peonias; de 13 pétalos, como las caléndulas; de 21, como los </a:t>
            </a:r>
            <a:r>
              <a:rPr lang="es-ES" sz="6000" dirty="0" err="1"/>
              <a:t>aster</a:t>
            </a:r>
            <a:r>
              <a:rPr lang="es-ES" sz="6000" dirty="0"/>
              <a:t> o la flor de la achicoria; de 34 pétalos, como muchas </a:t>
            </a:r>
            <a:r>
              <a:rPr lang="es-ES" sz="6000" dirty="0" smtClean="0"/>
              <a:t>margaritas…</a:t>
            </a:r>
          </a:p>
          <a:p>
            <a:pPr algn="just"/>
            <a:endParaRPr lang="es-ES" sz="6000" dirty="0"/>
          </a:p>
          <a:p>
            <a:pPr algn="just"/>
            <a:endParaRPr lang="es-ES" sz="6000" dirty="0" smtClean="0"/>
          </a:p>
          <a:p>
            <a:pPr algn="just"/>
            <a:endParaRPr lang="es-ES" sz="6000" dirty="0"/>
          </a:p>
          <a:p>
            <a:pPr algn="just"/>
            <a:endParaRPr lang="es-ES" sz="6000" dirty="0" smtClean="0"/>
          </a:p>
          <a:p>
            <a:pPr algn="just"/>
            <a:endParaRPr lang="es-ES" sz="6000" dirty="0"/>
          </a:p>
          <a:p>
            <a:pPr algn="just"/>
            <a:endParaRPr lang="es-ES" sz="6000" dirty="0" smtClean="0"/>
          </a:p>
          <a:p>
            <a:pPr algn="just"/>
            <a:endParaRPr lang="es-ES" sz="5600" dirty="0"/>
          </a:p>
          <a:p>
            <a:pPr algn="just"/>
            <a:endParaRPr lang="es-ES" sz="5600" dirty="0" smtClean="0"/>
          </a:p>
          <a:p>
            <a:pPr marL="3657600" lvl="8" indent="0" algn="just">
              <a:buNone/>
            </a:pPr>
            <a:endParaRPr lang="es-ES" dirty="0"/>
          </a:p>
        </p:txBody>
      </p:sp>
      <p:pic>
        <p:nvPicPr>
          <p:cNvPr id="5" name="Imagen 4"/>
          <p:cNvPicPr>
            <a:picLocks noChangeAspect="1"/>
          </p:cNvPicPr>
          <p:nvPr/>
        </p:nvPicPr>
        <p:blipFill>
          <a:blip r:embed="rId2"/>
          <a:stretch>
            <a:fillRect/>
          </a:stretch>
        </p:blipFill>
        <p:spPr>
          <a:xfrm>
            <a:off x="6193606" y="1558700"/>
            <a:ext cx="1956637" cy="1467477"/>
          </a:xfrm>
          <a:prstGeom prst="rect">
            <a:avLst/>
          </a:prstGeom>
        </p:spPr>
      </p:pic>
      <p:pic>
        <p:nvPicPr>
          <p:cNvPr id="6" name="Imagen 5"/>
          <p:cNvPicPr>
            <a:picLocks noChangeAspect="1"/>
          </p:cNvPicPr>
          <p:nvPr/>
        </p:nvPicPr>
        <p:blipFill>
          <a:blip r:embed="rId3"/>
          <a:stretch>
            <a:fillRect/>
          </a:stretch>
        </p:blipFill>
        <p:spPr>
          <a:xfrm>
            <a:off x="6395151" y="4992521"/>
            <a:ext cx="2246569" cy="1564067"/>
          </a:xfrm>
          <a:prstGeom prst="rect">
            <a:avLst/>
          </a:prstGeom>
        </p:spPr>
      </p:pic>
      <p:sp>
        <p:nvSpPr>
          <p:cNvPr id="9" name="Flecha izquierda 8"/>
          <p:cNvSpPr/>
          <p:nvPr/>
        </p:nvSpPr>
        <p:spPr>
          <a:xfrm>
            <a:off x="4507606" y="3837904"/>
            <a:ext cx="669701" cy="225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5370490" y="2292439"/>
            <a:ext cx="682580" cy="231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4"/>
          <a:stretch>
            <a:fillRect/>
          </a:stretch>
        </p:blipFill>
        <p:spPr>
          <a:xfrm>
            <a:off x="5274685" y="5488018"/>
            <a:ext cx="707197" cy="286537"/>
          </a:xfrm>
          <a:prstGeom prst="rect">
            <a:avLst/>
          </a:prstGeom>
        </p:spPr>
      </p:pic>
      <p:pic>
        <p:nvPicPr>
          <p:cNvPr id="12" name="Imagen 11"/>
          <p:cNvPicPr>
            <a:picLocks noChangeAspect="1"/>
          </p:cNvPicPr>
          <p:nvPr/>
        </p:nvPicPr>
        <p:blipFill>
          <a:blip r:embed="rId5"/>
          <a:stretch>
            <a:fillRect/>
          </a:stretch>
        </p:blipFill>
        <p:spPr>
          <a:xfrm>
            <a:off x="1177359" y="3444790"/>
            <a:ext cx="3227216" cy="1011608"/>
          </a:xfrm>
          <a:prstGeom prst="rect">
            <a:avLst/>
          </a:prstGeom>
        </p:spPr>
      </p:pic>
      <p:sp>
        <p:nvSpPr>
          <p:cNvPr id="13" name="Marcador de número de diapositiva 12"/>
          <p:cNvSpPr>
            <a:spLocks noGrp="1"/>
          </p:cNvSpPr>
          <p:nvPr>
            <p:ph type="sldNum" sz="quarter" idx="12"/>
          </p:nvPr>
        </p:nvSpPr>
        <p:spPr/>
        <p:txBody>
          <a:bodyPr/>
          <a:lstStyle/>
          <a:p>
            <a:fld id="{D57F1E4F-1CFF-5643-939E-217C01CDF565}" type="slidenum">
              <a:rPr lang="en-US" sz="1600" smtClean="0"/>
              <a:pPr/>
              <a:t>7</a:t>
            </a:fld>
            <a:endParaRPr lang="en-US" sz="1600" dirty="0"/>
          </a:p>
        </p:txBody>
      </p:sp>
    </p:spTree>
    <p:extLst>
      <p:ext uri="{BB962C8B-B14F-4D97-AF65-F5344CB8AC3E}">
        <p14:creationId xmlns:p14="http://schemas.microsoft.com/office/powerpoint/2010/main" val="40127306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400" dirty="0" smtClean="0"/>
              <a:t>Aves</a:t>
            </a:r>
            <a:r>
              <a:rPr lang="es-ES" dirty="0" smtClean="0"/>
              <a:t/>
            </a:r>
            <a:br>
              <a:rPr lang="es-ES" dirty="0" smtClean="0"/>
            </a:br>
            <a:endParaRPr lang="es-ES" dirty="0"/>
          </a:p>
        </p:txBody>
      </p:sp>
      <p:sp>
        <p:nvSpPr>
          <p:cNvPr id="3" name="Marcador de contenido 2"/>
          <p:cNvSpPr>
            <a:spLocks noGrp="1"/>
          </p:cNvSpPr>
          <p:nvPr>
            <p:ph idx="1"/>
          </p:nvPr>
        </p:nvSpPr>
        <p:spPr>
          <a:xfrm>
            <a:off x="677334" y="1764405"/>
            <a:ext cx="8596668" cy="4276957"/>
          </a:xfrm>
        </p:spPr>
        <p:txBody>
          <a:bodyPr>
            <a:normAutofit/>
          </a:bodyPr>
          <a:lstStyle/>
          <a:p>
            <a:pPr algn="just"/>
            <a:r>
              <a:rPr lang="es-ES" dirty="0" smtClean="0"/>
              <a:t>El vuelo de los </a:t>
            </a:r>
            <a:r>
              <a:rPr lang="es-ES" dirty="0"/>
              <a:t>halcones </a:t>
            </a:r>
            <a:r>
              <a:rPr lang="es-ES" dirty="0" smtClean="0"/>
              <a:t>sigue la silueta de la espiral de </a:t>
            </a:r>
            <a:r>
              <a:rPr lang="es-ES" dirty="0" err="1" smtClean="0"/>
              <a:t>Fiboacci</a:t>
            </a:r>
            <a:r>
              <a:rPr lang="es-ES" dirty="0" smtClean="0"/>
              <a:t> ya </a:t>
            </a:r>
            <a:r>
              <a:rPr lang="es-ES" dirty="0"/>
              <a:t>que asegura un mismo ángulo de visión mientras el pájaro se acerca a </a:t>
            </a:r>
            <a:r>
              <a:rPr lang="es-ES" dirty="0" smtClean="0"/>
              <a:t>la presa.</a:t>
            </a:r>
          </a:p>
          <a:p>
            <a:pPr algn="just"/>
            <a:endParaRPr lang="es-ES" dirty="0"/>
          </a:p>
          <a:p>
            <a:pPr algn="just"/>
            <a:endParaRPr lang="es-ES" dirty="0" smtClean="0"/>
          </a:p>
          <a:p>
            <a:pPr algn="just"/>
            <a:endParaRPr lang="es-ES" dirty="0"/>
          </a:p>
          <a:p>
            <a:pPr algn="just"/>
            <a:endParaRPr lang="es-ES" dirty="0" smtClean="0"/>
          </a:p>
          <a:p>
            <a:pPr marL="0" indent="0" algn="just">
              <a:buNone/>
            </a:pPr>
            <a:endParaRPr lang="es-ES" dirty="0"/>
          </a:p>
          <a:p>
            <a:pPr algn="just"/>
            <a:r>
              <a:rPr lang="es-ES" dirty="0"/>
              <a:t>Algunas especies se valen de la simetría total para atraer a una compañera, como el pavo real.</a:t>
            </a:r>
          </a:p>
          <a:p>
            <a:pPr algn="just"/>
            <a:endParaRPr lang="es-ES" dirty="0"/>
          </a:p>
          <a:p>
            <a:pPr algn="just"/>
            <a:endParaRPr lang="es-ES" dirty="0" smtClean="0"/>
          </a:p>
          <a:p>
            <a:endParaRPr lang="es-ES" dirty="0"/>
          </a:p>
        </p:txBody>
      </p:sp>
      <p:pic>
        <p:nvPicPr>
          <p:cNvPr id="4" name="Imagen 3"/>
          <p:cNvPicPr>
            <a:picLocks noChangeAspect="1"/>
          </p:cNvPicPr>
          <p:nvPr/>
        </p:nvPicPr>
        <p:blipFill>
          <a:blip r:embed="rId2"/>
          <a:stretch>
            <a:fillRect/>
          </a:stretch>
        </p:blipFill>
        <p:spPr>
          <a:xfrm>
            <a:off x="3623118" y="2544655"/>
            <a:ext cx="2705100" cy="1685925"/>
          </a:xfrm>
          <a:prstGeom prst="rect">
            <a:avLst/>
          </a:prstGeom>
        </p:spPr>
      </p:pic>
      <p:pic>
        <p:nvPicPr>
          <p:cNvPr id="5" name="Imagen 4"/>
          <p:cNvPicPr>
            <a:picLocks noChangeAspect="1"/>
          </p:cNvPicPr>
          <p:nvPr/>
        </p:nvPicPr>
        <p:blipFill>
          <a:blip r:embed="rId3"/>
          <a:stretch>
            <a:fillRect/>
          </a:stretch>
        </p:blipFill>
        <p:spPr>
          <a:xfrm>
            <a:off x="3679195" y="4933739"/>
            <a:ext cx="2592946" cy="1721878"/>
          </a:xfrm>
          <a:prstGeom prst="rect">
            <a:avLst/>
          </a:prstGeom>
        </p:spPr>
      </p:pic>
      <p:sp>
        <p:nvSpPr>
          <p:cNvPr id="6" name="Marcador de número de diapositiva 5"/>
          <p:cNvSpPr>
            <a:spLocks noGrp="1"/>
          </p:cNvSpPr>
          <p:nvPr>
            <p:ph type="sldNum" sz="quarter" idx="12"/>
          </p:nvPr>
        </p:nvSpPr>
        <p:spPr/>
        <p:txBody>
          <a:bodyPr/>
          <a:lstStyle/>
          <a:p>
            <a:fld id="{D57F1E4F-1CFF-5643-939E-217C01CDF565}" type="slidenum">
              <a:rPr lang="en-US" sz="1600" smtClean="0"/>
              <a:pPr/>
              <a:t>8</a:t>
            </a:fld>
            <a:endParaRPr lang="en-US" sz="1600" dirty="0"/>
          </a:p>
        </p:txBody>
      </p:sp>
    </p:spTree>
    <p:extLst>
      <p:ext uri="{BB962C8B-B14F-4D97-AF65-F5344CB8AC3E}">
        <p14:creationId xmlns:p14="http://schemas.microsoft.com/office/powerpoint/2010/main" val="1902630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Seres humanos</a:t>
            </a:r>
            <a:endParaRPr lang="es-ES" sz="4400" dirty="0"/>
          </a:p>
        </p:txBody>
      </p:sp>
      <p:sp>
        <p:nvSpPr>
          <p:cNvPr id="3" name="Marcador de contenido 2"/>
          <p:cNvSpPr>
            <a:spLocks noGrp="1"/>
          </p:cNvSpPr>
          <p:nvPr>
            <p:ph idx="1"/>
          </p:nvPr>
        </p:nvSpPr>
        <p:spPr>
          <a:xfrm>
            <a:off x="677334" y="1365161"/>
            <a:ext cx="8596668" cy="5203064"/>
          </a:xfrm>
        </p:spPr>
        <p:txBody>
          <a:bodyPr numCol="2">
            <a:normAutofit/>
          </a:bodyPr>
          <a:lstStyle/>
          <a:p>
            <a:r>
              <a:rPr lang="es-ES" dirty="0" smtClean="0"/>
              <a:t>Incluso </a:t>
            </a:r>
            <a:r>
              <a:rPr lang="es-ES" dirty="0"/>
              <a:t>en el ser </a:t>
            </a:r>
            <a:r>
              <a:rPr lang="es-ES" dirty="0" smtClean="0"/>
              <a:t>humano esta </a:t>
            </a:r>
            <a:r>
              <a:rPr lang="es-ES" dirty="0"/>
              <a:t>proporción áurea se presenta de diferentes maneras</a:t>
            </a:r>
            <a:r>
              <a:rPr lang="es-ES" dirty="0" smtClean="0"/>
              <a:t>:</a:t>
            </a:r>
          </a:p>
          <a:p>
            <a:pPr lvl="1">
              <a:buFont typeface="Wingdings" panose="05000000000000000000" pitchFamily="2" charset="2"/>
              <a:buChar char="§"/>
            </a:pPr>
            <a:r>
              <a:rPr lang="es-ES" sz="1800" dirty="0" smtClean="0"/>
              <a:t>La </a:t>
            </a:r>
            <a:r>
              <a:rPr lang="es-ES" sz="1800" dirty="0"/>
              <a:t>relación entre la altura de un ser humano y la altura de su ombligo.</a:t>
            </a:r>
          </a:p>
          <a:p>
            <a:pPr lvl="1">
              <a:buFont typeface="Wingdings" panose="05000000000000000000" pitchFamily="2" charset="2"/>
              <a:buChar char="§"/>
            </a:pPr>
            <a:r>
              <a:rPr lang="es-ES" sz="1800" dirty="0" smtClean="0"/>
              <a:t>La </a:t>
            </a:r>
            <a:r>
              <a:rPr lang="es-ES" sz="1800" dirty="0"/>
              <a:t>relación entre la distancia del hombro a los dedos y la distancia del codo a los dedos.</a:t>
            </a:r>
          </a:p>
          <a:p>
            <a:pPr lvl="1">
              <a:buFont typeface="Wingdings" panose="05000000000000000000" pitchFamily="2" charset="2"/>
              <a:buChar char="§"/>
            </a:pPr>
            <a:r>
              <a:rPr lang="es-ES" sz="1800" dirty="0" smtClean="0"/>
              <a:t>La </a:t>
            </a:r>
            <a:r>
              <a:rPr lang="es-ES" sz="1800" dirty="0"/>
              <a:t>relación entre la altura de la cadera y la altura de la rodilla.</a:t>
            </a:r>
          </a:p>
          <a:p>
            <a:pPr lvl="1">
              <a:buFont typeface="Wingdings" panose="05000000000000000000" pitchFamily="2" charset="2"/>
              <a:buChar char="§"/>
            </a:pPr>
            <a:r>
              <a:rPr lang="es-ES" sz="1800" dirty="0" smtClean="0"/>
              <a:t>La </a:t>
            </a:r>
            <a:r>
              <a:rPr lang="es-ES" sz="1800" dirty="0"/>
              <a:t>relación entre las divisiones vertebrales.</a:t>
            </a:r>
          </a:p>
          <a:p>
            <a:pPr lvl="1">
              <a:buFont typeface="Wingdings" panose="05000000000000000000" pitchFamily="2" charset="2"/>
              <a:buChar char="§"/>
            </a:pPr>
            <a:r>
              <a:rPr lang="es-ES" sz="1800" dirty="0" smtClean="0"/>
              <a:t>La </a:t>
            </a:r>
            <a:r>
              <a:rPr lang="es-ES" sz="1800" dirty="0"/>
              <a:t>relación entre las articulaciones de las manos y los pies.</a:t>
            </a:r>
          </a:p>
        </p:txBody>
      </p:sp>
      <p:pic>
        <p:nvPicPr>
          <p:cNvPr id="4" name="Imagen 3"/>
          <p:cNvPicPr>
            <a:picLocks noChangeAspect="1"/>
          </p:cNvPicPr>
          <p:nvPr/>
        </p:nvPicPr>
        <p:blipFill rotWithShape="1">
          <a:blip r:embed="rId2"/>
          <a:srcRect t="6582" b="19503"/>
          <a:stretch/>
        </p:blipFill>
        <p:spPr>
          <a:xfrm>
            <a:off x="5430063" y="4377376"/>
            <a:ext cx="2452232" cy="1812581"/>
          </a:xfrm>
          <a:prstGeom prst="rect">
            <a:avLst/>
          </a:prstGeom>
        </p:spPr>
      </p:pic>
      <p:pic>
        <p:nvPicPr>
          <p:cNvPr id="5" name="Imagen 4"/>
          <p:cNvPicPr>
            <a:picLocks noChangeAspect="1"/>
          </p:cNvPicPr>
          <p:nvPr/>
        </p:nvPicPr>
        <p:blipFill rotWithShape="1">
          <a:blip r:embed="rId3"/>
          <a:srcRect l="9061" t="4658" b="6704"/>
          <a:stretch/>
        </p:blipFill>
        <p:spPr>
          <a:xfrm>
            <a:off x="8141447" y="2404007"/>
            <a:ext cx="1262131" cy="1845305"/>
          </a:xfrm>
          <a:prstGeom prst="rect">
            <a:avLst/>
          </a:prstGeom>
        </p:spPr>
      </p:pic>
      <p:pic>
        <p:nvPicPr>
          <p:cNvPr id="7" name="Imagen 6"/>
          <p:cNvPicPr>
            <a:picLocks noChangeAspect="1"/>
          </p:cNvPicPr>
          <p:nvPr/>
        </p:nvPicPr>
        <p:blipFill>
          <a:blip r:embed="rId4"/>
          <a:stretch>
            <a:fillRect/>
          </a:stretch>
        </p:blipFill>
        <p:spPr>
          <a:xfrm>
            <a:off x="5430063" y="546884"/>
            <a:ext cx="2322656" cy="3074932"/>
          </a:xfrm>
          <a:prstGeom prst="rect">
            <a:avLst/>
          </a:prstGeom>
        </p:spPr>
      </p:pic>
      <p:sp>
        <p:nvSpPr>
          <p:cNvPr id="8" name="Marcador de número de diapositiva 7"/>
          <p:cNvSpPr>
            <a:spLocks noGrp="1"/>
          </p:cNvSpPr>
          <p:nvPr>
            <p:ph type="sldNum" sz="quarter" idx="12"/>
          </p:nvPr>
        </p:nvSpPr>
        <p:spPr/>
        <p:txBody>
          <a:bodyPr/>
          <a:lstStyle/>
          <a:p>
            <a:fld id="{D57F1E4F-1CFF-5643-939E-217C01CDF565}" type="slidenum">
              <a:rPr lang="en-US" sz="1600" smtClean="0"/>
              <a:pPr/>
              <a:t>9</a:t>
            </a:fld>
            <a:endParaRPr lang="en-US" sz="1600" dirty="0"/>
          </a:p>
        </p:txBody>
      </p:sp>
    </p:spTree>
    <p:extLst>
      <p:ext uri="{BB962C8B-B14F-4D97-AF65-F5344CB8AC3E}">
        <p14:creationId xmlns:p14="http://schemas.microsoft.com/office/powerpoint/2010/main" val="29326223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TotalTime>
  <Words>906</Words>
  <Application>Microsoft Office PowerPoint</Application>
  <PresentationFormat>Panorámica</PresentationFormat>
  <Paragraphs>121</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Trebuchet MS</vt:lpstr>
      <vt:lpstr>Wingdings</vt:lpstr>
      <vt:lpstr>Wingdings 3</vt:lpstr>
      <vt:lpstr>Faceta</vt:lpstr>
      <vt:lpstr>El número áureo y la naturaleza</vt:lpstr>
      <vt:lpstr>ÍNDICE</vt:lpstr>
      <vt:lpstr>La naturaleza</vt:lpstr>
      <vt:lpstr>La sucesión de Fibonacci y el número áureo</vt:lpstr>
      <vt:lpstr>Virus</vt:lpstr>
      <vt:lpstr>Animales marinos</vt:lpstr>
      <vt:lpstr>Plantas</vt:lpstr>
      <vt:lpstr>Aves </vt:lpstr>
      <vt:lpstr>Seres humanos</vt:lpstr>
      <vt:lpstr>Fenómenos meteorológicos</vt:lpstr>
      <vt:lpstr>Galaxias y agujeros negros</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biología y los números</dc:title>
  <dc:creator>marta lorente</dc:creator>
  <cp:lastModifiedBy>marta lorente</cp:lastModifiedBy>
  <cp:revision>38</cp:revision>
  <dcterms:created xsi:type="dcterms:W3CDTF">2014-12-14T16:45:59Z</dcterms:created>
  <dcterms:modified xsi:type="dcterms:W3CDTF">2015-01-16T16:58:07Z</dcterms:modified>
</cp:coreProperties>
</file>